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sldIdLst>
    <p:sldId id="263" r:id="rId5"/>
    <p:sldId id="269" r:id="rId6"/>
    <p:sldId id="264" r:id="rId7"/>
    <p:sldId id="257" r:id="rId8"/>
    <p:sldId id="258" r:id="rId9"/>
    <p:sldId id="259" r:id="rId10"/>
    <p:sldId id="261" r:id="rId11"/>
    <p:sldId id="271" r:id="rId12"/>
    <p:sldId id="265" r:id="rId13"/>
    <p:sldId id="266" r:id="rId14"/>
    <p:sldId id="267" r:id="rId15"/>
    <p:sldId id="268" r:id="rId16"/>
    <p:sldId id="272" r:id="rId17"/>
    <p:sldId id="274" r:id="rId18"/>
    <p:sldId id="275" r:id="rId19"/>
    <p:sldId id="273" r:id="rId20"/>
    <p:sldId id="277" r:id="rId21"/>
    <p:sldId id="276" r:id="rId22"/>
    <p:sldId id="278" r:id="rId23"/>
    <p:sldId id="281" r:id="rId24"/>
    <p:sldId id="280" r:id="rId25"/>
    <p:sldId id="279" r:id="rId26"/>
    <p:sldId id="282"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138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C03B132C-1841-48D8-94B6-D61FEB654577}" type="datetimeFigureOut">
              <a:rPr lang="it-IT" smtClean="0"/>
              <a:t>25/11/2020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42E6D246-582C-4889-B505-2AB72EF344EE}" type="slidenum">
              <a:rPr lang="it-IT" smtClean="0"/>
              <a:t>‹N›</a:t>
            </a:fld>
            <a:endParaRPr lang="it-IT"/>
          </a:p>
        </p:txBody>
      </p:sp>
    </p:spTree>
    <p:extLst>
      <p:ext uri="{BB962C8B-B14F-4D97-AF65-F5344CB8AC3E}">
        <p14:creationId xmlns:p14="http://schemas.microsoft.com/office/powerpoint/2010/main" val="259765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03B132C-1841-48D8-94B6-D61FEB654577}" type="datetimeFigureOut">
              <a:rPr lang="it-IT" smtClean="0"/>
              <a:t>25/11/2020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42E6D246-582C-4889-B505-2AB72EF344EE}" type="slidenum">
              <a:rPr lang="it-IT" smtClean="0"/>
              <a:t>‹N›</a:t>
            </a:fld>
            <a:endParaRPr lang="it-IT"/>
          </a:p>
        </p:txBody>
      </p:sp>
    </p:spTree>
    <p:extLst>
      <p:ext uri="{BB962C8B-B14F-4D97-AF65-F5344CB8AC3E}">
        <p14:creationId xmlns:p14="http://schemas.microsoft.com/office/powerpoint/2010/main" val="299282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03B132C-1841-48D8-94B6-D61FEB654577}" type="datetimeFigureOut">
              <a:rPr lang="it-IT" smtClean="0"/>
              <a:t>25/11/2020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42E6D246-582C-4889-B505-2AB72EF344EE}" type="slidenum">
              <a:rPr lang="it-IT" smtClean="0"/>
              <a:t>‹N›</a:t>
            </a:fld>
            <a:endParaRPr lang="it-IT"/>
          </a:p>
        </p:txBody>
      </p:sp>
    </p:spTree>
    <p:extLst>
      <p:ext uri="{BB962C8B-B14F-4D97-AF65-F5344CB8AC3E}">
        <p14:creationId xmlns:p14="http://schemas.microsoft.com/office/powerpoint/2010/main" val="298542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03B132C-1841-48D8-94B6-D61FEB654577}" type="datetimeFigureOut">
              <a:rPr lang="it-IT" smtClean="0"/>
              <a:t>25/11/2020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42E6D246-582C-4889-B505-2AB72EF344EE}" type="slidenum">
              <a:rPr lang="it-IT" smtClean="0"/>
              <a:t>‹N›</a:t>
            </a:fld>
            <a:endParaRPr lang="it-IT"/>
          </a:p>
        </p:txBody>
      </p:sp>
    </p:spTree>
    <p:extLst>
      <p:ext uri="{BB962C8B-B14F-4D97-AF65-F5344CB8AC3E}">
        <p14:creationId xmlns:p14="http://schemas.microsoft.com/office/powerpoint/2010/main" val="793544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C03B132C-1841-48D8-94B6-D61FEB654577}" type="datetimeFigureOut">
              <a:rPr lang="it-IT" smtClean="0"/>
              <a:t>25/11/2020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42E6D246-582C-4889-B505-2AB72EF344EE}" type="slidenum">
              <a:rPr lang="it-IT" smtClean="0"/>
              <a:t>‹N›</a:t>
            </a:fld>
            <a:endParaRPr lang="it-IT"/>
          </a:p>
        </p:txBody>
      </p:sp>
    </p:spTree>
    <p:extLst>
      <p:ext uri="{BB962C8B-B14F-4D97-AF65-F5344CB8AC3E}">
        <p14:creationId xmlns:p14="http://schemas.microsoft.com/office/powerpoint/2010/main" val="2661010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C03B132C-1841-48D8-94B6-D61FEB654577}" type="datetimeFigureOut">
              <a:rPr lang="it-IT" smtClean="0"/>
              <a:t>25/11/2020</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42E6D246-582C-4889-B505-2AB72EF344EE}" type="slidenum">
              <a:rPr lang="it-IT" smtClean="0"/>
              <a:t>‹N›</a:t>
            </a:fld>
            <a:endParaRPr lang="it-IT"/>
          </a:p>
        </p:txBody>
      </p:sp>
    </p:spTree>
    <p:extLst>
      <p:ext uri="{BB962C8B-B14F-4D97-AF65-F5344CB8AC3E}">
        <p14:creationId xmlns:p14="http://schemas.microsoft.com/office/powerpoint/2010/main" val="260220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C03B132C-1841-48D8-94B6-D61FEB654577}" type="datetimeFigureOut">
              <a:rPr lang="it-IT" smtClean="0"/>
              <a:t>25/11/2020</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42E6D246-582C-4889-B505-2AB72EF344EE}" type="slidenum">
              <a:rPr lang="it-IT" smtClean="0"/>
              <a:t>‹N›</a:t>
            </a:fld>
            <a:endParaRPr lang="it-IT"/>
          </a:p>
        </p:txBody>
      </p:sp>
    </p:spTree>
    <p:extLst>
      <p:ext uri="{BB962C8B-B14F-4D97-AF65-F5344CB8AC3E}">
        <p14:creationId xmlns:p14="http://schemas.microsoft.com/office/powerpoint/2010/main" val="2468468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C03B132C-1841-48D8-94B6-D61FEB654577}" type="datetimeFigureOut">
              <a:rPr lang="it-IT" smtClean="0"/>
              <a:t>25/11/2020</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42E6D246-582C-4889-B505-2AB72EF344EE}" type="slidenum">
              <a:rPr lang="it-IT" smtClean="0"/>
              <a:t>‹N›</a:t>
            </a:fld>
            <a:endParaRPr lang="it-IT"/>
          </a:p>
        </p:txBody>
      </p:sp>
    </p:spTree>
    <p:extLst>
      <p:ext uri="{BB962C8B-B14F-4D97-AF65-F5344CB8AC3E}">
        <p14:creationId xmlns:p14="http://schemas.microsoft.com/office/powerpoint/2010/main" val="44162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3B132C-1841-48D8-94B6-D61FEB654577}" type="datetimeFigureOut">
              <a:rPr lang="it-IT" smtClean="0"/>
              <a:t>25/11/2020</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42E6D246-582C-4889-B505-2AB72EF344EE}" type="slidenum">
              <a:rPr lang="it-IT" smtClean="0"/>
              <a:t>‹N›</a:t>
            </a:fld>
            <a:endParaRPr lang="it-IT"/>
          </a:p>
        </p:txBody>
      </p:sp>
    </p:spTree>
    <p:extLst>
      <p:ext uri="{BB962C8B-B14F-4D97-AF65-F5344CB8AC3E}">
        <p14:creationId xmlns:p14="http://schemas.microsoft.com/office/powerpoint/2010/main" val="387051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03B132C-1841-48D8-94B6-D61FEB654577}" type="datetimeFigureOut">
              <a:rPr lang="it-IT" smtClean="0"/>
              <a:t>25/11/2020</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42E6D246-582C-4889-B505-2AB72EF344EE}" type="slidenum">
              <a:rPr lang="it-IT" smtClean="0"/>
              <a:t>‹N›</a:t>
            </a:fld>
            <a:endParaRPr lang="it-IT"/>
          </a:p>
        </p:txBody>
      </p:sp>
    </p:spTree>
    <p:extLst>
      <p:ext uri="{BB962C8B-B14F-4D97-AF65-F5344CB8AC3E}">
        <p14:creationId xmlns:p14="http://schemas.microsoft.com/office/powerpoint/2010/main" val="2729835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03B132C-1841-48D8-94B6-D61FEB654577}" type="datetimeFigureOut">
              <a:rPr lang="it-IT" smtClean="0"/>
              <a:t>25/11/2020</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42E6D246-582C-4889-B505-2AB72EF344EE}" type="slidenum">
              <a:rPr lang="it-IT" smtClean="0"/>
              <a:t>‹N›</a:t>
            </a:fld>
            <a:endParaRPr lang="it-IT"/>
          </a:p>
        </p:txBody>
      </p:sp>
    </p:spTree>
    <p:extLst>
      <p:ext uri="{BB962C8B-B14F-4D97-AF65-F5344CB8AC3E}">
        <p14:creationId xmlns:p14="http://schemas.microsoft.com/office/powerpoint/2010/main" val="3313274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3B132C-1841-48D8-94B6-D61FEB654577}" type="datetimeFigureOut">
              <a:rPr lang="it-IT" smtClean="0"/>
              <a:t>25/11/2020</a:t>
            </a:fld>
            <a:endParaRPr lang="it-IT"/>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E6D246-582C-4889-B505-2AB72EF344EE}" type="slidenum">
              <a:rPr lang="it-IT" smtClean="0"/>
              <a:t>‹N›</a:t>
            </a:fld>
            <a:endParaRPr lang="it-IT"/>
          </a:p>
        </p:txBody>
      </p:sp>
    </p:spTree>
    <p:extLst>
      <p:ext uri="{BB962C8B-B14F-4D97-AF65-F5344CB8AC3E}">
        <p14:creationId xmlns:p14="http://schemas.microsoft.com/office/powerpoint/2010/main" val="419341211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2.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3.jpg"/><Relationship Id="rId9" Type="http://schemas.openxmlformats.org/officeDocument/2006/relationships/image" Target="../media/image7.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png"/><Relationship Id="rId3" Type="http://schemas.microsoft.com/office/2007/relationships/hdphoto" Target="../media/hdphoto1.wdp"/><Relationship Id="rId7" Type="http://schemas.openxmlformats.org/officeDocument/2006/relationships/image" Target="../media/image16.pn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8.jpg"/><Relationship Id="rId5" Type="http://schemas.openxmlformats.org/officeDocument/2006/relationships/image" Target="../media/image4.png"/><Relationship Id="rId10" Type="http://schemas.openxmlformats.org/officeDocument/2006/relationships/image" Target="../media/image17.png"/><Relationship Id="rId4" Type="http://schemas.openxmlformats.org/officeDocument/2006/relationships/image" Target="../media/image3.jp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42E6A5AA-DDAC-4D2D-AD7D-AC80C0785727}"/>
              </a:ext>
            </a:extLst>
          </p:cNvPr>
          <p:cNvPicPr>
            <a:picLocks noChangeAspect="1"/>
          </p:cNvPicPr>
          <p:nvPr/>
        </p:nvPicPr>
        <p:blipFill rotWithShape="1">
          <a:blip r:embed="rId2">
            <a:alphaModFix amt="67000"/>
            <a:extLst>
              <a:ext uri="{BEBA8EAE-BF5A-486C-A8C5-ECC9F3942E4B}">
                <a14:imgProps xmlns:a14="http://schemas.microsoft.com/office/drawing/2010/main">
                  <a14:imgLayer r:embed="rId3">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1" y="0"/>
            <a:ext cx="9144000" cy="6858000"/>
          </a:xfrm>
          <a:prstGeom prst="rect">
            <a:avLst/>
          </a:prstGeom>
        </p:spPr>
      </p:pic>
      <p:pic>
        <p:nvPicPr>
          <p:cNvPr id="9" name="Immagine 8">
            <a:extLst>
              <a:ext uri="{FF2B5EF4-FFF2-40B4-BE49-F238E27FC236}">
                <a16:creationId xmlns:a16="http://schemas.microsoft.com/office/drawing/2014/main" id="{74E60894-C9DE-4285-925B-0AA3C809B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592" y="714284"/>
            <a:ext cx="6500813" cy="2600325"/>
          </a:xfrm>
          <a:prstGeom prst="rect">
            <a:avLst/>
          </a:prstGeom>
        </p:spPr>
      </p:pic>
      <p:sp>
        <p:nvSpPr>
          <p:cNvPr id="10" name="CasellaDiTesto 9">
            <a:extLst>
              <a:ext uri="{FF2B5EF4-FFF2-40B4-BE49-F238E27FC236}">
                <a16:creationId xmlns:a16="http://schemas.microsoft.com/office/drawing/2014/main" id="{B79BAE14-3602-42B1-9E74-FA519F2BA8A6}"/>
              </a:ext>
            </a:extLst>
          </p:cNvPr>
          <p:cNvSpPr txBox="1"/>
          <p:nvPr/>
        </p:nvSpPr>
        <p:spPr>
          <a:xfrm>
            <a:off x="882763" y="3312559"/>
            <a:ext cx="7094765" cy="461665"/>
          </a:xfrm>
          <a:prstGeom prst="rect">
            <a:avLst/>
          </a:prstGeom>
          <a:noFill/>
        </p:spPr>
        <p:txBody>
          <a:bodyPr wrap="square" rtlCol="0">
            <a:spAutoFit/>
          </a:bodyPr>
          <a:lstStyle/>
          <a:p>
            <a:pPr algn="ctr"/>
            <a:r>
              <a:rPr lang="it-IT" sz="2400" dirty="0">
                <a:latin typeface="Mikan DEMO" pitchFamily="50" charset="0"/>
                <a:cs typeface="LilyUPC" panose="020B0502040204020203" pitchFamily="34" charset="-34"/>
              </a:rPr>
              <a:t>L’app che rende la tua spesa più facile</a:t>
            </a:r>
          </a:p>
        </p:txBody>
      </p:sp>
      <p:sp>
        <p:nvSpPr>
          <p:cNvPr id="11" name="CasellaDiTesto 10">
            <a:extLst>
              <a:ext uri="{FF2B5EF4-FFF2-40B4-BE49-F238E27FC236}">
                <a16:creationId xmlns:a16="http://schemas.microsoft.com/office/drawing/2014/main" id="{A1207CE4-6A61-4A4D-AD7E-A02CA29EDBD4}"/>
              </a:ext>
            </a:extLst>
          </p:cNvPr>
          <p:cNvSpPr txBox="1"/>
          <p:nvPr/>
        </p:nvSpPr>
        <p:spPr>
          <a:xfrm>
            <a:off x="155122" y="4486716"/>
            <a:ext cx="8833757" cy="954107"/>
          </a:xfrm>
          <a:prstGeom prst="rect">
            <a:avLst/>
          </a:prstGeom>
          <a:noFill/>
        </p:spPr>
        <p:txBody>
          <a:bodyPr wrap="square" rtlCol="0">
            <a:spAutoFit/>
          </a:bodyPr>
          <a:lstStyle/>
          <a:p>
            <a:pPr algn="ctr"/>
            <a:r>
              <a:rPr lang="it-IT" sz="1400" dirty="0">
                <a:latin typeface="Avenir Next LT Pro" panose="020B0504020202020204" pitchFamily="34" charset="0"/>
              </a:rPr>
              <a:t>Progetto per Ingegneria del Software a cura di </a:t>
            </a:r>
          </a:p>
          <a:p>
            <a:pPr algn="ctr"/>
            <a:r>
              <a:rPr lang="it-IT" sz="1400" dirty="0">
                <a:latin typeface="Avenir Next LT Pro" panose="020B0504020202020204" pitchFamily="34" charset="0"/>
              </a:rPr>
              <a:t>Daniele Pugliese, Luana Masciulli, Ettore </a:t>
            </a:r>
            <a:r>
              <a:rPr lang="it-IT" sz="1400" dirty="0" err="1">
                <a:latin typeface="Avenir Next LT Pro" panose="020B0504020202020204" pitchFamily="34" charset="0"/>
              </a:rPr>
              <a:t>Quatraro</a:t>
            </a:r>
            <a:endParaRPr lang="it-IT" sz="1400" dirty="0">
              <a:latin typeface="Avenir Next LT Pro" panose="020B0504020202020204" pitchFamily="34" charset="0"/>
            </a:endParaRPr>
          </a:p>
          <a:p>
            <a:pPr algn="ctr"/>
            <a:r>
              <a:rPr lang="it-IT" sz="1400" dirty="0">
                <a:latin typeface="Avenir Next LT Pro" panose="020B0504020202020204" pitchFamily="34" charset="0"/>
              </a:rPr>
              <a:t>Paolo Marchitelli, Gabriele </a:t>
            </a:r>
            <a:r>
              <a:rPr lang="it-IT" sz="1400" dirty="0" err="1">
                <a:latin typeface="Avenir Next LT Pro" panose="020B0504020202020204" pitchFamily="34" charset="0"/>
              </a:rPr>
              <a:t>Nardomarino</a:t>
            </a:r>
            <a:endParaRPr lang="it-IT" sz="1400" dirty="0">
              <a:latin typeface="Avenir Next LT Pro" panose="020B0504020202020204" pitchFamily="34" charset="0"/>
            </a:endParaRPr>
          </a:p>
          <a:p>
            <a:pPr algn="ctr"/>
            <a:r>
              <a:rPr lang="it-IT" sz="1400" dirty="0">
                <a:latin typeface="Avenir Next LT Pro" panose="020B0504020202020204" pitchFamily="34" charset="0"/>
              </a:rPr>
              <a:t>Codice gruppo: 16</a:t>
            </a:r>
          </a:p>
        </p:txBody>
      </p:sp>
    </p:spTree>
    <p:extLst>
      <p:ext uri="{BB962C8B-B14F-4D97-AF65-F5344CB8AC3E}">
        <p14:creationId xmlns:p14="http://schemas.microsoft.com/office/powerpoint/2010/main" val="1778368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0FBB323-9D02-4CA0-BE19-CA2C55671198}"/>
              </a:ext>
            </a:extLst>
          </p:cNvPr>
          <p:cNvPicPr>
            <a:picLocks noChangeAspect="1"/>
          </p:cNvPicPr>
          <p:nvPr/>
        </p:nvPicPr>
        <p:blipFill rotWithShape="1">
          <a:blip r:embed="rId2">
            <a:alphaModFix amt="67000"/>
            <a:extLst>
              <a:ext uri="{BEBA8EAE-BF5A-486C-A8C5-ECC9F3942E4B}">
                <a14:imgProps xmlns:a14="http://schemas.microsoft.com/office/drawing/2010/main">
                  <a14:imgLayer r:embed="rId3">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1" y="0"/>
            <a:ext cx="9144000" cy="6858000"/>
          </a:xfrm>
          <a:prstGeom prst="rect">
            <a:avLst/>
          </a:prstGeom>
        </p:spPr>
      </p:pic>
      <p:sp>
        <p:nvSpPr>
          <p:cNvPr id="26" name="CasellaDiTesto 25">
            <a:extLst>
              <a:ext uri="{FF2B5EF4-FFF2-40B4-BE49-F238E27FC236}">
                <a16:creationId xmlns:a16="http://schemas.microsoft.com/office/drawing/2014/main" id="{8DB9F9A0-3F0B-4417-97D0-D840FECFFC66}"/>
              </a:ext>
            </a:extLst>
          </p:cNvPr>
          <p:cNvSpPr txBox="1"/>
          <p:nvPr/>
        </p:nvSpPr>
        <p:spPr>
          <a:xfrm>
            <a:off x="401195" y="366067"/>
            <a:ext cx="8341607" cy="400110"/>
          </a:xfrm>
          <a:prstGeom prst="rect">
            <a:avLst/>
          </a:prstGeom>
          <a:noFill/>
        </p:spPr>
        <p:txBody>
          <a:bodyPr wrap="square" rtlCol="0">
            <a:spAutoFit/>
          </a:bodyPr>
          <a:lstStyle/>
          <a:p>
            <a:pPr algn="ctr"/>
            <a:r>
              <a:rPr lang="it-IT" sz="2000" dirty="0">
                <a:latin typeface="Mikan DEMO" pitchFamily="50" charset="0"/>
              </a:rPr>
              <a:t>Diagramma di Gantt</a:t>
            </a:r>
          </a:p>
        </p:txBody>
      </p:sp>
      <p:pic>
        <p:nvPicPr>
          <p:cNvPr id="3" name="Immagine 2">
            <a:extLst>
              <a:ext uri="{FF2B5EF4-FFF2-40B4-BE49-F238E27FC236}">
                <a16:creationId xmlns:a16="http://schemas.microsoft.com/office/drawing/2014/main" id="{8863E991-ADFE-4AE8-A570-8A82A1BA0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998" y="1389479"/>
            <a:ext cx="8802000" cy="4335046"/>
          </a:xfrm>
          <a:prstGeom prst="rect">
            <a:avLst/>
          </a:prstGeom>
        </p:spPr>
      </p:pic>
    </p:spTree>
    <p:extLst>
      <p:ext uri="{BB962C8B-B14F-4D97-AF65-F5344CB8AC3E}">
        <p14:creationId xmlns:p14="http://schemas.microsoft.com/office/powerpoint/2010/main" val="333758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0FBB323-9D02-4CA0-BE19-CA2C55671198}"/>
              </a:ext>
            </a:extLst>
          </p:cNvPr>
          <p:cNvPicPr>
            <a:picLocks noChangeAspect="1"/>
          </p:cNvPicPr>
          <p:nvPr/>
        </p:nvPicPr>
        <p:blipFill rotWithShape="1">
          <a:blip r:embed="rId2">
            <a:alphaModFix amt="67000"/>
            <a:extLst>
              <a:ext uri="{BEBA8EAE-BF5A-486C-A8C5-ECC9F3942E4B}">
                <a14:imgProps xmlns:a14="http://schemas.microsoft.com/office/drawing/2010/main">
                  <a14:imgLayer r:embed="rId3">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1" y="0"/>
            <a:ext cx="9144000" cy="6858000"/>
          </a:xfrm>
          <a:prstGeom prst="rect">
            <a:avLst/>
          </a:prstGeom>
        </p:spPr>
      </p:pic>
      <p:sp>
        <p:nvSpPr>
          <p:cNvPr id="20" name="CasellaDiTesto 19">
            <a:extLst>
              <a:ext uri="{FF2B5EF4-FFF2-40B4-BE49-F238E27FC236}">
                <a16:creationId xmlns:a16="http://schemas.microsoft.com/office/drawing/2014/main" id="{C11B0651-5D23-4C4F-ABC1-962609465EA4}"/>
              </a:ext>
            </a:extLst>
          </p:cNvPr>
          <p:cNvSpPr txBox="1"/>
          <p:nvPr/>
        </p:nvSpPr>
        <p:spPr>
          <a:xfrm>
            <a:off x="391654" y="2757549"/>
            <a:ext cx="8463527" cy="2117054"/>
          </a:xfrm>
          <a:prstGeom prst="rect">
            <a:avLst/>
          </a:prstGeom>
          <a:noFill/>
        </p:spPr>
        <p:txBody>
          <a:bodyPr wrap="square" rtlCol="0">
            <a:spAutoFit/>
          </a:bodyPr>
          <a:lstStyle/>
          <a:p>
            <a:pPr algn="just">
              <a:lnSpc>
                <a:spcPct val="107000"/>
              </a:lnSpc>
              <a:spcAft>
                <a:spcPts val="600"/>
              </a:spcAft>
              <a:tabLst>
                <a:tab pos="2295165" algn="ctr"/>
                <a:tab pos="4590330" algn="r"/>
              </a:tabLst>
            </a:pPr>
            <a:r>
              <a:rPr lang="it-IT" sz="2000" dirty="0">
                <a:solidFill>
                  <a:srgbClr val="000000"/>
                </a:solidFill>
                <a:latin typeface="Avenir Next LT Pro" panose="020B0504020202020204" pitchFamily="34" charset="0"/>
                <a:ea typeface="Calibri" panose="020F0502020204030204" pitchFamily="34" charset="0"/>
                <a:cs typeface="Calibri" panose="020F0502020204030204" pitchFamily="34" charset="0"/>
              </a:rPr>
              <a:t>L’idea del nostro progetto nasce dall’esigenza di aiutare i clienti a scegliere tra varie tipologie di prodotti spendendo il minor tempo possibile e scegliendo un negozio che offra la maggiore convenienza. </a:t>
            </a:r>
            <a:endParaRPr lang="it-IT" sz="2000" dirty="0">
              <a:latin typeface="Avenir Next LT Pro" panose="020B0504020202020204" pitchFamily="34" charset="0"/>
              <a:ea typeface="Calibri" panose="020F0502020204030204" pitchFamily="34" charset="0"/>
              <a:cs typeface="Times New Roman" panose="02020603050405020304" pitchFamily="18" charset="0"/>
            </a:endParaRPr>
          </a:p>
          <a:p>
            <a:pPr algn="just">
              <a:lnSpc>
                <a:spcPct val="107000"/>
              </a:lnSpc>
              <a:spcAft>
                <a:spcPts val="600"/>
              </a:spcAft>
              <a:tabLst>
                <a:tab pos="2295165" algn="ctr"/>
                <a:tab pos="4590330" algn="r"/>
              </a:tabLst>
            </a:pPr>
            <a:r>
              <a:rPr lang="it-IT" sz="2000" dirty="0">
                <a:solidFill>
                  <a:srgbClr val="000000"/>
                </a:solidFill>
                <a:latin typeface="Avenir Next LT Pro" panose="020B0504020202020204" pitchFamily="34" charset="0"/>
                <a:ea typeface="Calibri" panose="020F0502020204030204" pitchFamily="34" charset="0"/>
                <a:cs typeface="Calibri" panose="020F0502020204030204" pitchFamily="34" charset="0"/>
              </a:rPr>
              <a:t>Ci siamo chiesti come realizzare ciò e la risposta è stata                         !</a:t>
            </a:r>
            <a:endParaRPr lang="it-IT" sz="2000" dirty="0">
              <a:latin typeface="Avenir Next LT Pro" panose="020B0504020202020204" pitchFamily="34" charset="0"/>
              <a:ea typeface="Calibri" panose="020F0502020204030204" pitchFamily="34" charset="0"/>
              <a:cs typeface="Times New Roman" panose="02020603050405020304" pitchFamily="18" charset="0"/>
            </a:endParaRPr>
          </a:p>
          <a:p>
            <a:pPr>
              <a:lnSpc>
                <a:spcPct val="150000"/>
              </a:lnSpc>
            </a:pPr>
            <a:endParaRPr lang="it-IT" sz="1200" dirty="0">
              <a:latin typeface="Avenir Next LT Pro" panose="020B0504020202020204" pitchFamily="34" charset="0"/>
            </a:endParaRPr>
          </a:p>
          <a:p>
            <a:pPr marL="214324" indent="-214324">
              <a:lnSpc>
                <a:spcPct val="150000"/>
              </a:lnSpc>
              <a:buFont typeface="Arial" panose="020B0604020202020204" pitchFamily="34" charset="0"/>
              <a:buChar char="•"/>
            </a:pPr>
            <a:endParaRPr lang="it-IT" sz="1350" dirty="0">
              <a:latin typeface="Avenir Next LT Pro" panose="020B0504020202020204" pitchFamily="34" charset="0"/>
            </a:endParaRPr>
          </a:p>
        </p:txBody>
      </p:sp>
      <p:sp>
        <p:nvSpPr>
          <p:cNvPr id="26" name="CasellaDiTesto 25">
            <a:extLst>
              <a:ext uri="{FF2B5EF4-FFF2-40B4-BE49-F238E27FC236}">
                <a16:creationId xmlns:a16="http://schemas.microsoft.com/office/drawing/2014/main" id="{8DB9F9A0-3F0B-4417-97D0-D840FECFFC66}"/>
              </a:ext>
            </a:extLst>
          </p:cNvPr>
          <p:cNvSpPr txBox="1"/>
          <p:nvPr/>
        </p:nvSpPr>
        <p:spPr>
          <a:xfrm>
            <a:off x="338387" y="1683163"/>
            <a:ext cx="8341607" cy="646331"/>
          </a:xfrm>
          <a:prstGeom prst="rect">
            <a:avLst/>
          </a:prstGeom>
          <a:noFill/>
        </p:spPr>
        <p:txBody>
          <a:bodyPr wrap="square" rtlCol="0">
            <a:spAutoFit/>
          </a:bodyPr>
          <a:lstStyle/>
          <a:p>
            <a:pPr algn="ctr"/>
            <a:r>
              <a:rPr lang="it-IT" sz="3600" dirty="0">
                <a:latin typeface="Mikan DEMO" pitchFamily="50" charset="0"/>
              </a:rPr>
              <a:t>Motivazioni</a:t>
            </a:r>
          </a:p>
        </p:txBody>
      </p:sp>
      <p:pic>
        <p:nvPicPr>
          <p:cNvPr id="5" name="Immagine 4">
            <a:extLst>
              <a:ext uri="{FF2B5EF4-FFF2-40B4-BE49-F238E27FC236}">
                <a16:creationId xmlns:a16="http://schemas.microsoft.com/office/drawing/2014/main" id="{9577A0B9-80F2-4A54-B7DD-BA6750FB7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2624" y="3714497"/>
            <a:ext cx="1490801" cy="596320"/>
          </a:xfrm>
          <a:prstGeom prst="rect">
            <a:avLst/>
          </a:prstGeom>
        </p:spPr>
      </p:pic>
    </p:spTree>
    <p:extLst>
      <p:ext uri="{BB962C8B-B14F-4D97-AF65-F5344CB8AC3E}">
        <p14:creationId xmlns:p14="http://schemas.microsoft.com/office/powerpoint/2010/main" val="1904733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0FBB323-9D02-4CA0-BE19-CA2C55671198}"/>
              </a:ext>
            </a:extLst>
          </p:cNvPr>
          <p:cNvPicPr>
            <a:picLocks noChangeAspect="1"/>
          </p:cNvPicPr>
          <p:nvPr/>
        </p:nvPicPr>
        <p:blipFill rotWithShape="1">
          <a:blip r:embed="rId2">
            <a:alphaModFix amt="67000"/>
            <a:extLst>
              <a:ext uri="{BEBA8EAE-BF5A-486C-A8C5-ECC9F3942E4B}">
                <a14:imgProps xmlns:a14="http://schemas.microsoft.com/office/drawing/2010/main">
                  <a14:imgLayer r:embed="rId3">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1" y="0"/>
            <a:ext cx="9144000" cy="6858000"/>
          </a:xfrm>
          <a:prstGeom prst="rect">
            <a:avLst/>
          </a:prstGeom>
        </p:spPr>
      </p:pic>
      <p:sp>
        <p:nvSpPr>
          <p:cNvPr id="2" name="CasellaDiTesto 1">
            <a:extLst>
              <a:ext uri="{FF2B5EF4-FFF2-40B4-BE49-F238E27FC236}">
                <a16:creationId xmlns:a16="http://schemas.microsoft.com/office/drawing/2014/main" id="{03D1FA59-9842-485E-B454-11A46739BD3B}"/>
              </a:ext>
            </a:extLst>
          </p:cNvPr>
          <p:cNvSpPr txBox="1"/>
          <p:nvPr/>
        </p:nvSpPr>
        <p:spPr>
          <a:xfrm>
            <a:off x="2729347" y="729182"/>
            <a:ext cx="3685304" cy="646331"/>
          </a:xfrm>
          <a:prstGeom prst="rect">
            <a:avLst/>
          </a:prstGeom>
          <a:noFill/>
        </p:spPr>
        <p:txBody>
          <a:bodyPr wrap="square" rtlCol="0">
            <a:spAutoFit/>
          </a:bodyPr>
          <a:lstStyle/>
          <a:p>
            <a:pPr algn="ctr"/>
            <a:r>
              <a:rPr lang="it-IT" sz="3600" dirty="0">
                <a:latin typeface="Mikan DEMO" pitchFamily="50" charset="0"/>
              </a:rPr>
              <a:t>Punti di forza</a:t>
            </a:r>
          </a:p>
        </p:txBody>
      </p:sp>
      <p:sp>
        <p:nvSpPr>
          <p:cNvPr id="3" name="CasellaDiTesto 2">
            <a:extLst>
              <a:ext uri="{FF2B5EF4-FFF2-40B4-BE49-F238E27FC236}">
                <a16:creationId xmlns:a16="http://schemas.microsoft.com/office/drawing/2014/main" id="{12626EE7-A4AD-4291-8E7A-FBECAE0C9247}"/>
              </a:ext>
            </a:extLst>
          </p:cNvPr>
          <p:cNvSpPr txBox="1"/>
          <p:nvPr/>
        </p:nvSpPr>
        <p:spPr>
          <a:xfrm>
            <a:off x="577142" y="1881113"/>
            <a:ext cx="8292576" cy="3366627"/>
          </a:xfrm>
          <a:prstGeom prst="rect">
            <a:avLst/>
          </a:prstGeom>
          <a:noFill/>
        </p:spPr>
        <p:txBody>
          <a:bodyPr wrap="square" rtlCol="0">
            <a:spAutoFit/>
          </a:bodyPr>
          <a:lstStyle/>
          <a:p>
            <a:pPr marL="257189" indent="-257189" algn="just">
              <a:lnSpc>
                <a:spcPct val="107000"/>
              </a:lnSpc>
              <a:buFont typeface="Symbol" panose="05050102010706020507" pitchFamily="18" charset="2"/>
              <a:buChar char=""/>
              <a:tabLst>
                <a:tab pos="2295165" algn="ctr"/>
                <a:tab pos="4590330" algn="r"/>
              </a:tabLst>
            </a:pPr>
            <a:r>
              <a:rPr lang="it-IT" sz="2000" dirty="0">
                <a:solidFill>
                  <a:srgbClr val="000000"/>
                </a:solidFill>
                <a:latin typeface="Avenir Next LT Pro" panose="020B0504020202020204" pitchFamily="34" charset="0"/>
                <a:ea typeface="Calibri" panose="020F0502020204030204" pitchFamily="34" charset="0"/>
                <a:cs typeface="Calibri" panose="020F0502020204030204" pitchFamily="34" charset="0"/>
              </a:rPr>
              <a:t>Ricerca dei prodotti tramite nome o bar code</a:t>
            </a:r>
            <a:endParaRPr lang="it-IT" sz="2000" dirty="0">
              <a:latin typeface="Avenir Next LT Pro" panose="020B0504020202020204" pitchFamily="34" charset="0"/>
              <a:ea typeface="Calibri" panose="020F0502020204030204" pitchFamily="34" charset="0"/>
              <a:cs typeface="Times New Roman" panose="02020603050405020304" pitchFamily="18" charset="0"/>
            </a:endParaRPr>
          </a:p>
          <a:p>
            <a:pPr marL="257189" indent="-257189" algn="just">
              <a:lnSpc>
                <a:spcPct val="107000"/>
              </a:lnSpc>
              <a:buFont typeface="Symbol" panose="05050102010706020507" pitchFamily="18" charset="2"/>
              <a:buChar char=""/>
              <a:tabLst>
                <a:tab pos="2295165" algn="ctr"/>
                <a:tab pos="4590330" algn="r"/>
              </a:tabLst>
            </a:pPr>
            <a:r>
              <a:rPr lang="it-IT" sz="2000" dirty="0">
                <a:solidFill>
                  <a:srgbClr val="000000"/>
                </a:solidFill>
                <a:latin typeface="Avenir Next LT Pro" panose="020B0504020202020204" pitchFamily="34" charset="0"/>
                <a:ea typeface="Calibri" panose="020F0502020204030204" pitchFamily="34" charset="0"/>
                <a:cs typeface="Calibri" panose="020F0502020204030204" pitchFamily="34" charset="0"/>
              </a:rPr>
              <a:t>Creazione liste della spesa con possibilità di condividerla con altri utenti</a:t>
            </a:r>
            <a:endParaRPr lang="it-IT" sz="2000" dirty="0">
              <a:latin typeface="Avenir Next LT Pro" panose="020B0504020202020204" pitchFamily="34" charset="0"/>
              <a:ea typeface="Calibri" panose="020F0502020204030204" pitchFamily="34" charset="0"/>
              <a:cs typeface="Times New Roman" panose="02020603050405020304" pitchFamily="18" charset="0"/>
            </a:endParaRPr>
          </a:p>
          <a:p>
            <a:pPr marL="257189" indent="-257189" algn="just">
              <a:lnSpc>
                <a:spcPct val="107000"/>
              </a:lnSpc>
              <a:buFont typeface="Symbol" panose="05050102010706020507" pitchFamily="18" charset="2"/>
              <a:buChar char=""/>
              <a:tabLst>
                <a:tab pos="2295165" algn="ctr"/>
                <a:tab pos="4590330" algn="r"/>
              </a:tabLst>
            </a:pPr>
            <a:r>
              <a:rPr lang="it-IT" sz="2000" dirty="0">
                <a:solidFill>
                  <a:srgbClr val="000000"/>
                </a:solidFill>
                <a:latin typeface="Avenir Next LT Pro" panose="020B0504020202020204" pitchFamily="34" charset="0"/>
                <a:ea typeface="Calibri" panose="020F0502020204030204" pitchFamily="34" charset="0"/>
                <a:cs typeface="Calibri" panose="020F0502020204030204" pitchFamily="34" charset="0"/>
              </a:rPr>
              <a:t>Confronto prezzo dello stesso prodotto con possibilità di aggiungere al carrello</a:t>
            </a:r>
            <a:endParaRPr lang="it-IT" sz="2000" dirty="0">
              <a:latin typeface="Avenir Next LT Pro" panose="020B0504020202020204" pitchFamily="34" charset="0"/>
              <a:ea typeface="Calibri" panose="020F0502020204030204" pitchFamily="34" charset="0"/>
              <a:cs typeface="Times New Roman" panose="02020603050405020304" pitchFamily="18" charset="0"/>
            </a:endParaRPr>
          </a:p>
          <a:p>
            <a:pPr marL="257189" indent="-257189" algn="just">
              <a:lnSpc>
                <a:spcPct val="107000"/>
              </a:lnSpc>
              <a:buFont typeface="Symbol" panose="05050102010706020507" pitchFamily="18" charset="2"/>
              <a:buChar char=""/>
              <a:tabLst>
                <a:tab pos="2295165" algn="ctr"/>
                <a:tab pos="4590330" algn="r"/>
              </a:tabLst>
            </a:pPr>
            <a:r>
              <a:rPr lang="it-IT" sz="2000" dirty="0">
                <a:solidFill>
                  <a:srgbClr val="000000"/>
                </a:solidFill>
                <a:latin typeface="Avenir Next LT Pro" panose="020B0504020202020204" pitchFamily="34" charset="0"/>
                <a:ea typeface="Calibri" panose="020F0502020204030204" pitchFamily="34" charset="0"/>
                <a:cs typeface="Calibri" panose="020F0502020204030204" pitchFamily="34" charset="0"/>
              </a:rPr>
              <a:t>Funzione “percorso migliore” (se i prodotti selezionati appartengono allo stesso negozio)</a:t>
            </a:r>
            <a:endParaRPr lang="it-IT" sz="2000" dirty="0">
              <a:latin typeface="Avenir Next LT Pro" panose="020B0504020202020204" pitchFamily="34" charset="0"/>
              <a:ea typeface="Calibri" panose="020F0502020204030204" pitchFamily="34" charset="0"/>
              <a:cs typeface="Times New Roman" panose="02020603050405020304" pitchFamily="18" charset="0"/>
            </a:endParaRPr>
          </a:p>
          <a:p>
            <a:pPr marL="257189" indent="-257189" algn="just">
              <a:lnSpc>
                <a:spcPct val="107000"/>
              </a:lnSpc>
              <a:buFont typeface="Symbol" panose="05050102010706020507" pitchFamily="18" charset="2"/>
              <a:buChar char=""/>
              <a:tabLst>
                <a:tab pos="2295165" algn="ctr"/>
                <a:tab pos="4590330" algn="r"/>
              </a:tabLst>
            </a:pPr>
            <a:r>
              <a:rPr lang="it-IT" sz="2000" dirty="0">
                <a:solidFill>
                  <a:srgbClr val="000000"/>
                </a:solidFill>
                <a:latin typeface="Avenir Next LT Pro" panose="020B0504020202020204" pitchFamily="34" charset="0"/>
                <a:ea typeface="Calibri" panose="020F0502020204030204" pitchFamily="34" charset="0"/>
                <a:cs typeface="Calibri" panose="020F0502020204030204" pitchFamily="34" charset="0"/>
              </a:rPr>
              <a:t>Consultazione volantino del supermercato</a:t>
            </a:r>
            <a:endParaRPr lang="it-IT" sz="2000" dirty="0">
              <a:latin typeface="Avenir Next LT Pro" panose="020B0504020202020204" pitchFamily="34" charset="0"/>
              <a:ea typeface="Calibri" panose="020F0502020204030204" pitchFamily="34" charset="0"/>
              <a:cs typeface="Times New Roman" panose="02020603050405020304" pitchFamily="18" charset="0"/>
            </a:endParaRPr>
          </a:p>
          <a:p>
            <a:pPr marL="257189" indent="-257189" algn="just">
              <a:lnSpc>
                <a:spcPct val="107000"/>
              </a:lnSpc>
              <a:buFont typeface="Symbol" panose="05050102010706020507" pitchFamily="18" charset="2"/>
              <a:buChar char=""/>
              <a:tabLst>
                <a:tab pos="2295165" algn="ctr"/>
                <a:tab pos="4590330" algn="r"/>
              </a:tabLst>
            </a:pPr>
            <a:r>
              <a:rPr lang="it-IT" sz="2000" dirty="0">
                <a:solidFill>
                  <a:srgbClr val="000000"/>
                </a:solidFill>
                <a:latin typeface="Avenir Next LT Pro" panose="020B0504020202020204" pitchFamily="34" charset="0"/>
                <a:ea typeface="Calibri" panose="020F0502020204030204" pitchFamily="34" charset="0"/>
                <a:cs typeface="Calibri" panose="020F0502020204030204" pitchFamily="34" charset="0"/>
              </a:rPr>
              <a:t>Possibilità di visionare la mappa del supermercato</a:t>
            </a:r>
            <a:endParaRPr lang="it-IT" sz="2000" dirty="0">
              <a:latin typeface="Avenir Next LT Pro" panose="020B0504020202020204" pitchFamily="34" charset="0"/>
              <a:ea typeface="Calibri" panose="020F0502020204030204" pitchFamily="34" charset="0"/>
              <a:cs typeface="Times New Roman" panose="02020603050405020304" pitchFamily="18" charset="0"/>
            </a:endParaRPr>
          </a:p>
          <a:p>
            <a:pPr marL="257189" indent="-257189" algn="just">
              <a:lnSpc>
                <a:spcPct val="107000"/>
              </a:lnSpc>
              <a:spcAft>
                <a:spcPts val="600"/>
              </a:spcAft>
              <a:buFont typeface="Symbol" panose="05050102010706020507" pitchFamily="18" charset="2"/>
              <a:buChar char=""/>
              <a:tabLst>
                <a:tab pos="2295165" algn="ctr"/>
                <a:tab pos="4590330" algn="r"/>
              </a:tabLst>
            </a:pPr>
            <a:r>
              <a:rPr lang="it-IT" sz="2000" dirty="0">
                <a:solidFill>
                  <a:srgbClr val="000000"/>
                </a:solidFill>
                <a:latin typeface="Avenir Next LT Pro" panose="020B0504020202020204" pitchFamily="34" charset="0"/>
                <a:ea typeface="Calibri" panose="020F0502020204030204" pitchFamily="34" charset="0"/>
                <a:cs typeface="Calibri" panose="020F0502020204030204" pitchFamily="34" charset="0"/>
              </a:rPr>
              <a:t>Lista di tutti i prodotti presenti nel supermercato selezionato</a:t>
            </a:r>
            <a:endParaRPr lang="it-IT" sz="2000" dirty="0">
              <a:latin typeface="Avenir Next LT Pro" panose="020B05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33269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0EF62E47-2C29-48F0-92A1-EEA0AD3885B2}"/>
              </a:ext>
            </a:extLst>
          </p:cNvPr>
          <p:cNvPicPr>
            <a:picLocks noChangeAspect="1"/>
          </p:cNvPicPr>
          <p:nvPr/>
        </p:nvPicPr>
        <p:blipFill rotWithShape="1">
          <a:blip r:embed="rId2">
            <a:alphaModFix amt="67000"/>
            <a:extLst>
              <a:ext uri="{BEBA8EAE-BF5A-486C-A8C5-ECC9F3942E4B}">
                <a14:imgProps xmlns:a14="http://schemas.microsoft.com/office/drawing/2010/main">
                  <a14:imgLayer r:embed="rId3">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1" y="0"/>
            <a:ext cx="9144000" cy="6858000"/>
          </a:xfrm>
          <a:prstGeom prst="rect">
            <a:avLst/>
          </a:prstGeom>
        </p:spPr>
      </p:pic>
      <p:sp>
        <p:nvSpPr>
          <p:cNvPr id="2" name="Titolo 1">
            <a:extLst>
              <a:ext uri="{FF2B5EF4-FFF2-40B4-BE49-F238E27FC236}">
                <a16:creationId xmlns:a16="http://schemas.microsoft.com/office/drawing/2014/main" id="{D68ABC61-9F11-4C13-BE63-0A2770868A1C}"/>
              </a:ext>
            </a:extLst>
          </p:cNvPr>
          <p:cNvSpPr>
            <a:spLocks noGrp="1"/>
          </p:cNvSpPr>
          <p:nvPr>
            <p:ph type="title"/>
          </p:nvPr>
        </p:nvSpPr>
        <p:spPr>
          <a:xfrm>
            <a:off x="2860182" y="883315"/>
            <a:ext cx="3778743" cy="780779"/>
          </a:xfrm>
        </p:spPr>
        <p:txBody>
          <a:bodyPr>
            <a:noAutofit/>
          </a:bodyPr>
          <a:lstStyle/>
          <a:p>
            <a:r>
              <a:rPr lang="it-IT" sz="3600" dirty="0">
                <a:latin typeface="Mikan DEMO" pitchFamily="50" charset="0"/>
              </a:rPr>
              <a:t>Punti di debolezza</a:t>
            </a:r>
            <a:endParaRPr lang="it-IT" sz="3600" dirty="0"/>
          </a:p>
        </p:txBody>
      </p:sp>
      <p:sp>
        <p:nvSpPr>
          <p:cNvPr id="3" name="Segnaposto contenuto 2">
            <a:extLst>
              <a:ext uri="{FF2B5EF4-FFF2-40B4-BE49-F238E27FC236}">
                <a16:creationId xmlns:a16="http://schemas.microsoft.com/office/drawing/2014/main" id="{DBB15B9F-A107-49FB-BAE4-47B36A1C80BD}"/>
              </a:ext>
            </a:extLst>
          </p:cNvPr>
          <p:cNvSpPr>
            <a:spLocks noGrp="1"/>
          </p:cNvSpPr>
          <p:nvPr>
            <p:ph idx="1"/>
          </p:nvPr>
        </p:nvSpPr>
        <p:spPr>
          <a:xfrm>
            <a:off x="628649" y="2186518"/>
            <a:ext cx="7886700" cy="3263504"/>
          </a:xfrm>
        </p:spPr>
        <p:txBody>
          <a:bodyPr/>
          <a:lstStyle/>
          <a:p>
            <a:pPr marL="257189" indent="-257189" algn="just">
              <a:lnSpc>
                <a:spcPct val="107000"/>
              </a:lnSpc>
              <a:spcBef>
                <a:spcPts val="0"/>
              </a:spcBef>
              <a:buFont typeface="Symbol" panose="05050102010706020507" pitchFamily="18" charset="2"/>
              <a:buChar char=""/>
              <a:tabLst>
                <a:tab pos="2295165" algn="ctr"/>
                <a:tab pos="4590330" algn="r"/>
              </a:tabLst>
            </a:pPr>
            <a:r>
              <a:rPr lang="it-IT" sz="2000" dirty="0">
                <a:solidFill>
                  <a:srgbClr val="000000"/>
                </a:solidFill>
                <a:latin typeface="Avenir Next LT Pro" panose="020B0504020202020204" pitchFamily="34" charset="0"/>
                <a:ea typeface="Calibri" panose="020F0502020204030204" pitchFamily="34" charset="0"/>
                <a:cs typeface="Calibri" panose="020F0502020204030204" pitchFamily="34" charset="0"/>
              </a:rPr>
              <a:t>Non adesione da parte dei supermercati ad iscriversi all’app</a:t>
            </a:r>
            <a:endParaRPr lang="it-IT" sz="2000" dirty="0">
              <a:latin typeface="Avenir Next LT Pro" panose="020B0504020202020204" pitchFamily="34" charset="0"/>
              <a:ea typeface="Calibri" panose="020F0502020204030204" pitchFamily="34" charset="0"/>
              <a:cs typeface="Times New Roman" panose="02020603050405020304" pitchFamily="18" charset="0"/>
            </a:endParaRPr>
          </a:p>
          <a:p>
            <a:pPr marL="257189" indent="-257189" algn="just">
              <a:lnSpc>
                <a:spcPct val="107000"/>
              </a:lnSpc>
              <a:spcBef>
                <a:spcPts val="0"/>
              </a:spcBef>
              <a:buFont typeface="Symbol" panose="05050102010706020507" pitchFamily="18" charset="2"/>
              <a:buChar char=""/>
              <a:tabLst>
                <a:tab pos="2295165" algn="ctr"/>
                <a:tab pos="4590330" algn="r"/>
              </a:tabLst>
            </a:pPr>
            <a:r>
              <a:rPr lang="it-IT" sz="2000" dirty="0">
                <a:solidFill>
                  <a:srgbClr val="000000"/>
                </a:solidFill>
                <a:latin typeface="Avenir Next LT Pro" panose="020B0504020202020204" pitchFamily="34" charset="0"/>
                <a:ea typeface="Calibri" panose="020F0502020204030204" pitchFamily="34" charset="0"/>
                <a:cs typeface="Calibri" panose="020F0502020204030204" pitchFamily="34" charset="0"/>
              </a:rPr>
              <a:t>Aggiornamento istantaneo dei prodotti disponibili non fattibile senza l’accesso interno ai DB dei supermercati</a:t>
            </a:r>
            <a:endParaRPr lang="it-IT" sz="2000" dirty="0">
              <a:latin typeface="Avenir Next LT Pro" panose="020B0504020202020204" pitchFamily="34" charset="0"/>
              <a:ea typeface="Calibri" panose="020F0502020204030204" pitchFamily="34" charset="0"/>
              <a:cs typeface="Times New Roman" panose="02020603050405020304" pitchFamily="18" charset="0"/>
            </a:endParaRPr>
          </a:p>
          <a:p>
            <a:pPr marL="257189" indent="-257189" algn="just">
              <a:lnSpc>
                <a:spcPct val="107000"/>
              </a:lnSpc>
              <a:spcBef>
                <a:spcPts val="0"/>
              </a:spcBef>
              <a:spcAft>
                <a:spcPts val="600"/>
              </a:spcAft>
              <a:buFont typeface="Symbol" panose="05050102010706020507" pitchFamily="18" charset="2"/>
              <a:buChar char=""/>
              <a:tabLst>
                <a:tab pos="2295165" algn="ctr"/>
                <a:tab pos="4590330" algn="r"/>
              </a:tabLst>
            </a:pPr>
            <a:r>
              <a:rPr lang="it-IT" sz="2000" dirty="0">
                <a:solidFill>
                  <a:srgbClr val="000000"/>
                </a:solidFill>
                <a:latin typeface="Avenir Next LT Pro" panose="020B0504020202020204" pitchFamily="34" charset="0"/>
                <a:ea typeface="Calibri" panose="020F0502020204030204" pitchFamily="34" charset="0"/>
                <a:cs typeface="Calibri" panose="020F0502020204030204" pitchFamily="34" charset="0"/>
              </a:rPr>
              <a:t>Tracciamento real-time della posizione all’interno del supermercato non fattibile senza l’utilizzo di infrastrutture dedicate (ad esempio Beacon)</a:t>
            </a:r>
            <a:endParaRPr lang="it-IT" sz="2000" dirty="0">
              <a:latin typeface="Avenir Next LT Pro" panose="020B050402020202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3346445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0EF62E47-2C29-48F0-92A1-EEA0AD3885B2}"/>
              </a:ext>
            </a:extLst>
          </p:cNvPr>
          <p:cNvPicPr>
            <a:picLocks noChangeAspect="1"/>
          </p:cNvPicPr>
          <p:nvPr/>
        </p:nvPicPr>
        <p:blipFill rotWithShape="1">
          <a:blip r:embed="rId2">
            <a:alphaModFix amt="67000"/>
            <a:extLst>
              <a:ext uri="{BEBA8EAE-BF5A-486C-A8C5-ECC9F3942E4B}">
                <a14:imgProps xmlns:a14="http://schemas.microsoft.com/office/drawing/2010/main">
                  <a14:imgLayer r:embed="rId3">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0" y="0"/>
            <a:ext cx="9144000" cy="6858000"/>
          </a:xfrm>
          <a:prstGeom prst="rect">
            <a:avLst/>
          </a:prstGeom>
        </p:spPr>
      </p:pic>
      <p:sp>
        <p:nvSpPr>
          <p:cNvPr id="2" name="Titolo 1">
            <a:extLst>
              <a:ext uri="{FF2B5EF4-FFF2-40B4-BE49-F238E27FC236}">
                <a16:creationId xmlns:a16="http://schemas.microsoft.com/office/drawing/2014/main" id="{D68ABC61-9F11-4C13-BE63-0A2770868A1C}"/>
              </a:ext>
            </a:extLst>
          </p:cNvPr>
          <p:cNvSpPr>
            <a:spLocks noGrp="1"/>
          </p:cNvSpPr>
          <p:nvPr>
            <p:ph type="title"/>
          </p:nvPr>
        </p:nvSpPr>
        <p:spPr>
          <a:xfrm>
            <a:off x="1192219" y="377759"/>
            <a:ext cx="6759561" cy="780779"/>
          </a:xfrm>
        </p:spPr>
        <p:txBody>
          <a:bodyPr>
            <a:noAutofit/>
          </a:bodyPr>
          <a:lstStyle/>
          <a:p>
            <a:r>
              <a:rPr lang="it-IT" sz="3200" dirty="0">
                <a:ln>
                  <a:noFill/>
                </a:ln>
                <a:solidFill>
                  <a:srgbClr val="000000"/>
                </a:solidFill>
                <a:effectLst/>
                <a:latin typeface="Mikan DEMO" pitchFamily="50" charset="0"/>
                <a:ea typeface="Calibri" panose="020F0502020204030204" pitchFamily="34" charset="0"/>
              </a:rPr>
              <a:t>Specifica dei requisiti di sistema (SRS)</a:t>
            </a:r>
            <a:endParaRPr lang="it-IT" sz="3200" dirty="0">
              <a:latin typeface="Mikan DEMO" pitchFamily="50" charset="0"/>
            </a:endParaRPr>
          </a:p>
        </p:txBody>
      </p:sp>
      <p:graphicFrame>
        <p:nvGraphicFramePr>
          <p:cNvPr id="7" name="Tabella 6">
            <a:extLst>
              <a:ext uri="{FF2B5EF4-FFF2-40B4-BE49-F238E27FC236}">
                <a16:creationId xmlns:a16="http://schemas.microsoft.com/office/drawing/2014/main" id="{FF24B42E-241E-44BE-A147-8DEA629FA117}"/>
              </a:ext>
            </a:extLst>
          </p:cNvPr>
          <p:cNvGraphicFramePr>
            <a:graphicFrameLocks noGrp="1"/>
          </p:cNvGraphicFramePr>
          <p:nvPr>
            <p:extLst>
              <p:ext uri="{D42A27DB-BD31-4B8C-83A1-F6EECF244321}">
                <p14:modId xmlns:p14="http://schemas.microsoft.com/office/powerpoint/2010/main" val="19324159"/>
              </p:ext>
            </p:extLst>
          </p:nvPr>
        </p:nvGraphicFramePr>
        <p:xfrm>
          <a:off x="492933" y="1716876"/>
          <a:ext cx="3790543" cy="4098156"/>
        </p:xfrm>
        <a:graphic>
          <a:graphicData uri="http://schemas.openxmlformats.org/drawingml/2006/table">
            <a:tbl>
              <a:tblPr firstRow="1" firstCol="1" bandRow="1">
                <a:tableStyleId>{2D5ABB26-0587-4C30-8999-92F81FD0307C}</a:tableStyleId>
              </a:tblPr>
              <a:tblGrid>
                <a:gridCol w="888910">
                  <a:extLst>
                    <a:ext uri="{9D8B030D-6E8A-4147-A177-3AD203B41FA5}">
                      <a16:colId xmlns:a16="http://schemas.microsoft.com/office/drawing/2014/main" val="680997369"/>
                    </a:ext>
                  </a:extLst>
                </a:gridCol>
                <a:gridCol w="2901633">
                  <a:extLst>
                    <a:ext uri="{9D8B030D-6E8A-4147-A177-3AD203B41FA5}">
                      <a16:colId xmlns:a16="http://schemas.microsoft.com/office/drawing/2014/main" val="3041136648"/>
                    </a:ext>
                  </a:extLst>
                </a:gridCol>
              </a:tblGrid>
              <a:tr h="673717">
                <a:tc>
                  <a:txBody>
                    <a:bodyPr/>
                    <a:lstStyle/>
                    <a:p>
                      <a:pPr>
                        <a:lnSpc>
                          <a:spcPct val="107000"/>
                        </a:lnSpc>
                        <a:spcAft>
                          <a:spcPts val="800"/>
                        </a:spcAft>
                        <a:tabLst>
                          <a:tab pos="3060065" algn="ctr"/>
                          <a:tab pos="6120130" algn="r"/>
                        </a:tabLst>
                      </a:pPr>
                      <a:r>
                        <a:rPr lang="it-IT" sz="1300" dirty="0">
                          <a:ln>
                            <a:noFill/>
                          </a:ln>
                          <a:effectLst/>
                          <a:latin typeface="Avenir Next LT Pro" panose="020B0504020202020204" pitchFamily="34" charset="0"/>
                        </a:rPr>
                        <a:t>SRS_001</a:t>
                      </a:r>
                      <a:endParaRPr lang="it-IT" sz="1300" dirty="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tabLst>
                          <a:tab pos="3060065" algn="ctr"/>
                          <a:tab pos="6120130" algn="r"/>
                        </a:tabLst>
                      </a:pPr>
                      <a:r>
                        <a:rPr lang="it-IT" sz="1300" dirty="0">
                          <a:ln>
                            <a:noFill/>
                          </a:ln>
                          <a:effectLst/>
                          <a:latin typeface="Avenir Next LT Pro" panose="020B0504020202020204" pitchFamily="34" charset="0"/>
                        </a:rPr>
                        <a:t>Il sistema permettere ai nuovi utenti di registrarsi</a:t>
                      </a:r>
                      <a:endParaRPr lang="it-IT" sz="1300" dirty="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7412285"/>
                  </a:ext>
                </a:extLst>
              </a:tr>
              <a:tr h="701644">
                <a:tc>
                  <a:txBody>
                    <a:bodyPr/>
                    <a:lstStyle/>
                    <a:p>
                      <a:pPr>
                        <a:lnSpc>
                          <a:spcPct val="107000"/>
                        </a:lnSpc>
                        <a:spcAft>
                          <a:spcPts val="800"/>
                        </a:spcAft>
                        <a:tabLst>
                          <a:tab pos="3060065" algn="ctr"/>
                          <a:tab pos="6120130" algn="r"/>
                        </a:tabLst>
                      </a:pPr>
                      <a:r>
                        <a:rPr lang="it-IT" sz="1300" dirty="0">
                          <a:ln>
                            <a:noFill/>
                          </a:ln>
                          <a:effectLst/>
                          <a:latin typeface="Avenir Next LT Pro" panose="020B0504020202020204" pitchFamily="34" charset="0"/>
                        </a:rPr>
                        <a:t>SRS_002</a:t>
                      </a:r>
                      <a:endParaRPr lang="it-IT" sz="1300" dirty="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tabLst>
                          <a:tab pos="3060065" algn="ctr"/>
                          <a:tab pos="6120130" algn="r"/>
                        </a:tabLst>
                      </a:pPr>
                      <a:r>
                        <a:rPr lang="it-IT" sz="1300" dirty="0">
                          <a:ln>
                            <a:noFill/>
                          </a:ln>
                          <a:effectLst/>
                          <a:latin typeface="Avenir Next LT Pro" panose="020B0504020202020204" pitchFamily="34" charset="0"/>
                        </a:rPr>
                        <a:t>Il sistema permette l’accesso agli utenti già registrati</a:t>
                      </a:r>
                      <a:endParaRPr lang="it-IT" sz="1300" dirty="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1365058"/>
                  </a:ext>
                </a:extLst>
              </a:tr>
              <a:tr h="673717">
                <a:tc>
                  <a:txBody>
                    <a:bodyPr/>
                    <a:lstStyle/>
                    <a:p>
                      <a:pPr>
                        <a:lnSpc>
                          <a:spcPct val="107000"/>
                        </a:lnSpc>
                        <a:spcAft>
                          <a:spcPts val="800"/>
                        </a:spcAft>
                        <a:tabLst>
                          <a:tab pos="3060065" algn="ctr"/>
                          <a:tab pos="6120130" algn="r"/>
                        </a:tabLst>
                      </a:pPr>
                      <a:r>
                        <a:rPr lang="it-IT" sz="1300">
                          <a:ln>
                            <a:noFill/>
                          </a:ln>
                          <a:effectLst/>
                          <a:latin typeface="Avenir Next LT Pro" panose="020B0504020202020204" pitchFamily="34" charset="0"/>
                        </a:rPr>
                        <a:t>SRS_003</a:t>
                      </a:r>
                      <a:endParaRPr lang="it-IT" sz="130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tabLst>
                          <a:tab pos="3060065" algn="ctr"/>
                          <a:tab pos="6120130" algn="r"/>
                        </a:tabLst>
                      </a:pPr>
                      <a:r>
                        <a:rPr lang="it-IT" sz="1300" dirty="0">
                          <a:ln>
                            <a:noFill/>
                          </a:ln>
                          <a:effectLst/>
                          <a:latin typeface="Avenir Next LT Pro" panose="020B0504020202020204" pitchFamily="34" charset="0"/>
                        </a:rPr>
                        <a:t>Il sistema effettua automaticamente il login alla riapertura dell’app</a:t>
                      </a:r>
                      <a:endParaRPr lang="it-IT" sz="1300" dirty="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1181066"/>
                  </a:ext>
                </a:extLst>
              </a:tr>
              <a:tr h="673717">
                <a:tc>
                  <a:txBody>
                    <a:bodyPr/>
                    <a:lstStyle/>
                    <a:p>
                      <a:pPr>
                        <a:lnSpc>
                          <a:spcPct val="107000"/>
                        </a:lnSpc>
                        <a:spcAft>
                          <a:spcPts val="800"/>
                        </a:spcAft>
                        <a:tabLst>
                          <a:tab pos="3060065" algn="ctr"/>
                          <a:tab pos="6120130" algn="r"/>
                        </a:tabLst>
                      </a:pPr>
                      <a:r>
                        <a:rPr lang="it-IT" sz="1300">
                          <a:ln>
                            <a:noFill/>
                          </a:ln>
                          <a:effectLst/>
                          <a:latin typeface="Avenir Next LT Pro" panose="020B0504020202020204" pitchFamily="34" charset="0"/>
                        </a:rPr>
                        <a:t>SRS_004</a:t>
                      </a:r>
                      <a:endParaRPr lang="it-IT" sz="130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tabLst>
                          <a:tab pos="3060065" algn="ctr"/>
                          <a:tab pos="6120130" algn="r"/>
                        </a:tabLst>
                      </a:pPr>
                      <a:r>
                        <a:rPr lang="it-IT" sz="1300" dirty="0">
                          <a:ln>
                            <a:noFill/>
                          </a:ln>
                          <a:effectLst/>
                          <a:latin typeface="Avenir Next LT Pro" panose="020B0504020202020204" pitchFamily="34" charset="0"/>
                        </a:rPr>
                        <a:t>Il sistema è un’applicazione divisa in più schermate</a:t>
                      </a:r>
                      <a:endParaRPr lang="it-IT" sz="1300" dirty="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8763466"/>
                  </a:ext>
                </a:extLst>
              </a:tr>
              <a:tr h="673717">
                <a:tc>
                  <a:txBody>
                    <a:bodyPr/>
                    <a:lstStyle/>
                    <a:p>
                      <a:pPr>
                        <a:lnSpc>
                          <a:spcPct val="107000"/>
                        </a:lnSpc>
                        <a:spcAft>
                          <a:spcPts val="800"/>
                        </a:spcAft>
                        <a:tabLst>
                          <a:tab pos="3060065" algn="ctr"/>
                          <a:tab pos="6120130" algn="r"/>
                        </a:tabLst>
                      </a:pPr>
                      <a:r>
                        <a:rPr lang="it-IT" sz="1300">
                          <a:ln>
                            <a:noFill/>
                          </a:ln>
                          <a:effectLst/>
                          <a:latin typeface="Avenir Next LT Pro" panose="020B0504020202020204" pitchFamily="34" charset="0"/>
                        </a:rPr>
                        <a:t>SRS_005</a:t>
                      </a:r>
                      <a:endParaRPr lang="it-IT" sz="130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tabLst>
                          <a:tab pos="3060065" algn="ctr"/>
                          <a:tab pos="6120130" algn="r"/>
                        </a:tabLst>
                      </a:pPr>
                      <a:r>
                        <a:rPr lang="it-IT" sz="1300" dirty="0">
                          <a:ln>
                            <a:noFill/>
                          </a:ln>
                          <a:effectLst/>
                          <a:latin typeface="Avenir Next LT Pro" panose="020B0504020202020204" pitchFamily="34" charset="0"/>
                        </a:rPr>
                        <a:t>Il sistema permettere la ricerca dei prodotti tramite nome o bar code</a:t>
                      </a:r>
                      <a:endParaRPr lang="it-IT" sz="1300" dirty="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05259"/>
                  </a:ext>
                </a:extLst>
              </a:tr>
              <a:tr h="701644">
                <a:tc>
                  <a:txBody>
                    <a:bodyPr/>
                    <a:lstStyle/>
                    <a:p>
                      <a:pPr>
                        <a:lnSpc>
                          <a:spcPct val="107000"/>
                        </a:lnSpc>
                        <a:spcAft>
                          <a:spcPts val="800"/>
                        </a:spcAft>
                        <a:tabLst>
                          <a:tab pos="3060065" algn="ctr"/>
                          <a:tab pos="6120130" algn="r"/>
                        </a:tabLst>
                      </a:pPr>
                      <a:r>
                        <a:rPr lang="it-IT" sz="1300">
                          <a:ln>
                            <a:noFill/>
                          </a:ln>
                          <a:effectLst/>
                          <a:latin typeface="Avenir Next LT Pro" panose="020B0504020202020204" pitchFamily="34" charset="0"/>
                        </a:rPr>
                        <a:t>SRS_006</a:t>
                      </a:r>
                      <a:endParaRPr lang="it-IT" sz="130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tabLst>
                          <a:tab pos="3060065" algn="ctr"/>
                          <a:tab pos="6120130" algn="r"/>
                        </a:tabLst>
                      </a:pPr>
                      <a:r>
                        <a:rPr lang="it-IT" sz="1300" dirty="0">
                          <a:ln>
                            <a:noFill/>
                          </a:ln>
                          <a:effectLst/>
                          <a:latin typeface="Avenir Next LT Pro" panose="020B0504020202020204" pitchFamily="34" charset="0"/>
                        </a:rPr>
                        <a:t>Il sistema mostra l’elenco dei risultati della ricerca</a:t>
                      </a:r>
                      <a:endParaRPr lang="it-IT" sz="1300" dirty="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962847"/>
                  </a:ext>
                </a:extLst>
              </a:tr>
            </a:tbl>
          </a:graphicData>
        </a:graphic>
      </p:graphicFrame>
      <p:graphicFrame>
        <p:nvGraphicFramePr>
          <p:cNvPr id="8" name="Tabella 7">
            <a:extLst>
              <a:ext uri="{FF2B5EF4-FFF2-40B4-BE49-F238E27FC236}">
                <a16:creationId xmlns:a16="http://schemas.microsoft.com/office/drawing/2014/main" id="{08804C99-EF5E-44C7-A5C0-AD53FCCA10E7}"/>
              </a:ext>
            </a:extLst>
          </p:cNvPr>
          <p:cNvGraphicFramePr>
            <a:graphicFrameLocks noGrp="1"/>
          </p:cNvGraphicFramePr>
          <p:nvPr>
            <p:extLst>
              <p:ext uri="{D42A27DB-BD31-4B8C-83A1-F6EECF244321}">
                <p14:modId xmlns:p14="http://schemas.microsoft.com/office/powerpoint/2010/main" val="3429819100"/>
              </p:ext>
            </p:extLst>
          </p:nvPr>
        </p:nvGraphicFramePr>
        <p:xfrm>
          <a:off x="4860526" y="1716876"/>
          <a:ext cx="3790543" cy="4098159"/>
        </p:xfrm>
        <a:graphic>
          <a:graphicData uri="http://schemas.openxmlformats.org/drawingml/2006/table">
            <a:tbl>
              <a:tblPr firstRow="1" firstCol="1" bandRow="1">
                <a:tableStyleId>{2D5ABB26-0587-4C30-8999-92F81FD0307C}</a:tableStyleId>
              </a:tblPr>
              <a:tblGrid>
                <a:gridCol w="888910">
                  <a:extLst>
                    <a:ext uri="{9D8B030D-6E8A-4147-A177-3AD203B41FA5}">
                      <a16:colId xmlns:a16="http://schemas.microsoft.com/office/drawing/2014/main" val="239690212"/>
                    </a:ext>
                  </a:extLst>
                </a:gridCol>
                <a:gridCol w="2901633">
                  <a:extLst>
                    <a:ext uri="{9D8B030D-6E8A-4147-A177-3AD203B41FA5}">
                      <a16:colId xmlns:a16="http://schemas.microsoft.com/office/drawing/2014/main" val="4160156030"/>
                    </a:ext>
                  </a:extLst>
                </a:gridCol>
              </a:tblGrid>
              <a:tr h="635570">
                <a:tc>
                  <a:txBody>
                    <a:bodyPr/>
                    <a:lstStyle/>
                    <a:p>
                      <a:pPr>
                        <a:lnSpc>
                          <a:spcPct val="107000"/>
                        </a:lnSpc>
                        <a:spcAft>
                          <a:spcPts val="800"/>
                        </a:spcAft>
                        <a:tabLst>
                          <a:tab pos="3060065" algn="ctr"/>
                          <a:tab pos="6120130" algn="r"/>
                        </a:tabLst>
                      </a:pPr>
                      <a:r>
                        <a:rPr lang="it-IT" sz="1300" dirty="0">
                          <a:ln>
                            <a:noFill/>
                          </a:ln>
                          <a:effectLst/>
                          <a:latin typeface="Avenir Next LT Pro" panose="020B0504020202020204" pitchFamily="34" charset="0"/>
                        </a:rPr>
                        <a:t>SRS_007</a:t>
                      </a:r>
                      <a:endParaRPr lang="it-IT" sz="1300" dirty="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tabLst>
                          <a:tab pos="3060065" algn="ctr"/>
                          <a:tab pos="6120130" algn="r"/>
                        </a:tabLst>
                      </a:pPr>
                      <a:r>
                        <a:rPr lang="it-IT" sz="1300" dirty="0">
                          <a:ln>
                            <a:noFill/>
                          </a:ln>
                          <a:effectLst/>
                          <a:latin typeface="Avenir Next LT Pro" panose="020B0504020202020204" pitchFamily="34" charset="0"/>
                        </a:rPr>
                        <a:t>Il sistema permette di creare lista della spesa</a:t>
                      </a:r>
                      <a:endParaRPr lang="it-IT" sz="1300" dirty="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7795939"/>
                  </a:ext>
                </a:extLst>
              </a:tr>
              <a:tr h="635570">
                <a:tc>
                  <a:txBody>
                    <a:bodyPr/>
                    <a:lstStyle/>
                    <a:p>
                      <a:pPr>
                        <a:lnSpc>
                          <a:spcPct val="107000"/>
                        </a:lnSpc>
                        <a:spcAft>
                          <a:spcPts val="800"/>
                        </a:spcAft>
                        <a:tabLst>
                          <a:tab pos="3060065" algn="ctr"/>
                          <a:tab pos="6120130" algn="r"/>
                        </a:tabLst>
                      </a:pPr>
                      <a:r>
                        <a:rPr lang="it-IT" sz="1300">
                          <a:ln>
                            <a:noFill/>
                          </a:ln>
                          <a:effectLst/>
                          <a:latin typeface="Avenir Next LT Pro" panose="020B0504020202020204" pitchFamily="34" charset="0"/>
                        </a:rPr>
                        <a:t>SRS_008</a:t>
                      </a:r>
                      <a:endParaRPr lang="it-IT" sz="130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tabLst>
                          <a:tab pos="3060065" algn="ctr"/>
                          <a:tab pos="6120130" algn="r"/>
                        </a:tabLst>
                      </a:pPr>
                      <a:r>
                        <a:rPr lang="it-IT" sz="1300" dirty="0">
                          <a:ln>
                            <a:noFill/>
                          </a:ln>
                          <a:effectLst/>
                          <a:latin typeface="Avenir Next LT Pro" panose="020B0504020202020204" pitchFamily="34" charset="0"/>
                        </a:rPr>
                        <a:t>Il sistema permette di mostrare e condividere la lista con altri utenti </a:t>
                      </a:r>
                      <a:endParaRPr lang="it-IT" sz="1300" dirty="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0903430"/>
                  </a:ext>
                </a:extLst>
              </a:tr>
              <a:tr h="635570">
                <a:tc>
                  <a:txBody>
                    <a:bodyPr/>
                    <a:lstStyle/>
                    <a:p>
                      <a:pPr>
                        <a:lnSpc>
                          <a:spcPct val="107000"/>
                        </a:lnSpc>
                        <a:spcAft>
                          <a:spcPts val="800"/>
                        </a:spcAft>
                        <a:tabLst>
                          <a:tab pos="3060065" algn="ctr"/>
                          <a:tab pos="6120130" algn="r"/>
                        </a:tabLst>
                      </a:pPr>
                      <a:r>
                        <a:rPr lang="it-IT" sz="1300">
                          <a:ln>
                            <a:noFill/>
                          </a:ln>
                          <a:effectLst/>
                          <a:latin typeface="Avenir Next LT Pro" panose="020B0504020202020204" pitchFamily="34" charset="0"/>
                        </a:rPr>
                        <a:t>SRS_009</a:t>
                      </a:r>
                      <a:endParaRPr lang="it-IT" sz="130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tabLst>
                          <a:tab pos="3060065" algn="ctr"/>
                          <a:tab pos="6120130" algn="r"/>
                        </a:tabLst>
                      </a:pPr>
                      <a:r>
                        <a:rPr lang="it-IT" sz="1300" dirty="0">
                          <a:ln>
                            <a:noFill/>
                          </a:ln>
                          <a:effectLst/>
                          <a:latin typeface="Avenir Next LT Pro" panose="020B0504020202020204" pitchFamily="34" charset="0"/>
                        </a:rPr>
                        <a:t>Il sistema permette di confrontare i prezzi dello stesso prodotto</a:t>
                      </a:r>
                      <a:endParaRPr lang="it-IT" sz="1300" dirty="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862510"/>
                  </a:ext>
                </a:extLst>
              </a:tr>
              <a:tr h="635570">
                <a:tc>
                  <a:txBody>
                    <a:bodyPr/>
                    <a:lstStyle/>
                    <a:p>
                      <a:pPr>
                        <a:lnSpc>
                          <a:spcPct val="107000"/>
                        </a:lnSpc>
                        <a:spcAft>
                          <a:spcPts val="800"/>
                        </a:spcAft>
                        <a:tabLst>
                          <a:tab pos="3060065" algn="ctr"/>
                          <a:tab pos="6120130" algn="r"/>
                        </a:tabLst>
                      </a:pPr>
                      <a:r>
                        <a:rPr lang="it-IT" sz="1300">
                          <a:ln>
                            <a:noFill/>
                          </a:ln>
                          <a:effectLst/>
                          <a:latin typeface="Avenir Next LT Pro" panose="020B0504020202020204" pitchFamily="34" charset="0"/>
                        </a:rPr>
                        <a:t>SRS_010</a:t>
                      </a:r>
                      <a:endParaRPr lang="it-IT" sz="130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tabLst>
                          <a:tab pos="3060065" algn="ctr"/>
                          <a:tab pos="6120130" algn="r"/>
                        </a:tabLst>
                      </a:pPr>
                      <a:r>
                        <a:rPr lang="it-IT" sz="1300" dirty="0">
                          <a:ln>
                            <a:noFill/>
                          </a:ln>
                          <a:effectLst/>
                          <a:latin typeface="Avenir Next LT Pro" panose="020B0504020202020204" pitchFamily="34" charset="0"/>
                        </a:rPr>
                        <a:t>Il sistema permette di aggiungere il prodotto con l’offerta migliore ad un carrello</a:t>
                      </a:r>
                      <a:endParaRPr lang="it-IT" sz="1300" dirty="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4098884"/>
                  </a:ext>
                </a:extLst>
              </a:tr>
              <a:tr h="720155">
                <a:tc>
                  <a:txBody>
                    <a:bodyPr/>
                    <a:lstStyle/>
                    <a:p>
                      <a:pPr>
                        <a:lnSpc>
                          <a:spcPct val="107000"/>
                        </a:lnSpc>
                        <a:spcAft>
                          <a:spcPts val="800"/>
                        </a:spcAft>
                        <a:tabLst>
                          <a:tab pos="3060065" algn="ctr"/>
                          <a:tab pos="6120130" algn="r"/>
                        </a:tabLst>
                      </a:pPr>
                      <a:r>
                        <a:rPr lang="it-IT" sz="1300" dirty="0">
                          <a:ln>
                            <a:noFill/>
                          </a:ln>
                          <a:effectLst/>
                          <a:latin typeface="Avenir Next LT Pro" panose="020B0504020202020204" pitchFamily="34" charset="0"/>
                        </a:rPr>
                        <a:t>SRS_011</a:t>
                      </a:r>
                      <a:endParaRPr lang="it-IT" sz="1300" dirty="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tabLst>
                          <a:tab pos="3060065" algn="ctr"/>
                          <a:tab pos="6120130" algn="r"/>
                        </a:tabLst>
                      </a:pPr>
                      <a:r>
                        <a:rPr lang="it-IT" sz="1300" dirty="0">
                          <a:ln>
                            <a:noFill/>
                          </a:ln>
                          <a:effectLst/>
                          <a:latin typeface="Avenir Next LT Pro" panose="020B0504020202020204" pitchFamily="34" charset="0"/>
                        </a:rPr>
                        <a:t>Il sistema permette di calcolare il percorso più breve all’interno di un negozio partendo dai prodotti all’interno di un carrello</a:t>
                      </a:r>
                      <a:endParaRPr lang="it-IT" sz="1300" dirty="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4910466"/>
                  </a:ext>
                </a:extLst>
              </a:tr>
              <a:tr h="720155">
                <a:tc>
                  <a:txBody>
                    <a:bodyPr/>
                    <a:lstStyle/>
                    <a:p>
                      <a:pPr>
                        <a:lnSpc>
                          <a:spcPct val="107000"/>
                        </a:lnSpc>
                        <a:spcAft>
                          <a:spcPts val="800"/>
                        </a:spcAft>
                        <a:tabLst>
                          <a:tab pos="3060065" algn="ctr"/>
                          <a:tab pos="6120130" algn="r"/>
                        </a:tabLst>
                      </a:pPr>
                      <a:r>
                        <a:rPr lang="it-IT" sz="1300">
                          <a:ln>
                            <a:noFill/>
                          </a:ln>
                          <a:effectLst/>
                          <a:latin typeface="Avenir Next LT Pro" panose="020B0504020202020204" pitchFamily="34" charset="0"/>
                        </a:rPr>
                        <a:t>SRS_012</a:t>
                      </a:r>
                      <a:endParaRPr lang="it-IT" sz="130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tabLst>
                          <a:tab pos="3060065" algn="ctr"/>
                          <a:tab pos="6120130" algn="r"/>
                        </a:tabLst>
                      </a:pPr>
                      <a:r>
                        <a:rPr lang="it-IT" sz="1300" dirty="0">
                          <a:ln>
                            <a:noFill/>
                          </a:ln>
                          <a:effectLst/>
                          <a:latin typeface="Avenir Next LT Pro" panose="020B0504020202020204" pitchFamily="34" charset="0"/>
                        </a:rPr>
                        <a:t>Il sistema permette di visualizzare il volantino, la mappa e i prodotti per ogni negozio</a:t>
                      </a:r>
                      <a:endParaRPr lang="it-IT" sz="1300" dirty="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4090267"/>
                  </a:ext>
                </a:extLst>
              </a:tr>
            </a:tbl>
          </a:graphicData>
        </a:graphic>
      </p:graphicFrame>
    </p:spTree>
    <p:extLst>
      <p:ext uri="{BB962C8B-B14F-4D97-AF65-F5344CB8AC3E}">
        <p14:creationId xmlns:p14="http://schemas.microsoft.com/office/powerpoint/2010/main" val="4005463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0EF62E47-2C29-48F0-92A1-EEA0AD3885B2}"/>
              </a:ext>
            </a:extLst>
          </p:cNvPr>
          <p:cNvPicPr>
            <a:picLocks noChangeAspect="1"/>
          </p:cNvPicPr>
          <p:nvPr/>
        </p:nvPicPr>
        <p:blipFill rotWithShape="1">
          <a:blip r:embed="rId2">
            <a:alphaModFix amt="67000"/>
            <a:extLst>
              <a:ext uri="{BEBA8EAE-BF5A-486C-A8C5-ECC9F3942E4B}">
                <a14:imgProps xmlns:a14="http://schemas.microsoft.com/office/drawing/2010/main">
                  <a14:imgLayer r:embed="rId3">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0" y="0"/>
            <a:ext cx="9144000" cy="6858000"/>
          </a:xfrm>
          <a:prstGeom prst="rect">
            <a:avLst/>
          </a:prstGeom>
        </p:spPr>
      </p:pic>
      <p:sp>
        <p:nvSpPr>
          <p:cNvPr id="2" name="Titolo 1">
            <a:extLst>
              <a:ext uri="{FF2B5EF4-FFF2-40B4-BE49-F238E27FC236}">
                <a16:creationId xmlns:a16="http://schemas.microsoft.com/office/drawing/2014/main" id="{D68ABC61-9F11-4C13-BE63-0A2770868A1C}"/>
              </a:ext>
            </a:extLst>
          </p:cNvPr>
          <p:cNvSpPr>
            <a:spLocks noGrp="1"/>
          </p:cNvSpPr>
          <p:nvPr>
            <p:ph type="title"/>
          </p:nvPr>
        </p:nvSpPr>
        <p:spPr>
          <a:xfrm>
            <a:off x="1641453" y="459171"/>
            <a:ext cx="5861090" cy="780779"/>
          </a:xfrm>
        </p:spPr>
        <p:txBody>
          <a:bodyPr>
            <a:noAutofit/>
          </a:bodyPr>
          <a:lstStyle/>
          <a:p>
            <a:r>
              <a:rPr lang="it-IT" sz="3200" dirty="0">
                <a:ln>
                  <a:noFill/>
                </a:ln>
                <a:solidFill>
                  <a:srgbClr val="000000"/>
                </a:solidFill>
                <a:effectLst/>
                <a:latin typeface="Mikan DEMO" pitchFamily="50" charset="0"/>
                <a:ea typeface="Calibri" panose="020F0502020204030204" pitchFamily="34" charset="0"/>
              </a:rPr>
              <a:t>Specifica dell’Architettura (SAS)</a:t>
            </a:r>
            <a:endParaRPr lang="it-IT" sz="3200" dirty="0">
              <a:latin typeface="Mikan DEMO" pitchFamily="50" charset="0"/>
            </a:endParaRPr>
          </a:p>
        </p:txBody>
      </p:sp>
      <p:graphicFrame>
        <p:nvGraphicFramePr>
          <p:cNvPr id="7" name="Tabella 6">
            <a:extLst>
              <a:ext uri="{FF2B5EF4-FFF2-40B4-BE49-F238E27FC236}">
                <a16:creationId xmlns:a16="http://schemas.microsoft.com/office/drawing/2014/main" id="{FF24B42E-241E-44BE-A147-8DEA629FA117}"/>
              </a:ext>
            </a:extLst>
          </p:cNvPr>
          <p:cNvGraphicFramePr>
            <a:graphicFrameLocks noGrp="1"/>
          </p:cNvGraphicFramePr>
          <p:nvPr>
            <p:extLst>
              <p:ext uri="{D42A27DB-BD31-4B8C-83A1-F6EECF244321}">
                <p14:modId xmlns:p14="http://schemas.microsoft.com/office/powerpoint/2010/main" val="1685697146"/>
              </p:ext>
            </p:extLst>
          </p:nvPr>
        </p:nvGraphicFramePr>
        <p:xfrm>
          <a:off x="2676727" y="1699121"/>
          <a:ext cx="3790543" cy="3300729"/>
        </p:xfrm>
        <a:graphic>
          <a:graphicData uri="http://schemas.openxmlformats.org/drawingml/2006/table">
            <a:tbl>
              <a:tblPr firstRow="1" firstCol="1" bandRow="1">
                <a:tableStyleId>{2D5ABB26-0587-4C30-8999-92F81FD0307C}</a:tableStyleId>
              </a:tblPr>
              <a:tblGrid>
                <a:gridCol w="888910">
                  <a:extLst>
                    <a:ext uri="{9D8B030D-6E8A-4147-A177-3AD203B41FA5}">
                      <a16:colId xmlns:a16="http://schemas.microsoft.com/office/drawing/2014/main" val="680997369"/>
                    </a:ext>
                  </a:extLst>
                </a:gridCol>
                <a:gridCol w="2901633">
                  <a:extLst>
                    <a:ext uri="{9D8B030D-6E8A-4147-A177-3AD203B41FA5}">
                      <a16:colId xmlns:a16="http://schemas.microsoft.com/office/drawing/2014/main" val="3041136648"/>
                    </a:ext>
                  </a:extLst>
                </a:gridCol>
              </a:tblGrid>
              <a:tr h="654718">
                <a:tc>
                  <a:txBody>
                    <a:bodyPr/>
                    <a:lstStyle/>
                    <a:p>
                      <a:pPr>
                        <a:lnSpc>
                          <a:spcPct val="107000"/>
                        </a:lnSpc>
                        <a:spcAft>
                          <a:spcPts val="800"/>
                        </a:spcAft>
                        <a:tabLst>
                          <a:tab pos="3060065" algn="ctr"/>
                          <a:tab pos="6120130" algn="r"/>
                        </a:tabLst>
                      </a:pPr>
                      <a:r>
                        <a:rPr lang="it-IT" sz="1300">
                          <a:ln>
                            <a:noFill/>
                          </a:ln>
                          <a:solidFill>
                            <a:srgbClr val="000000"/>
                          </a:solidFill>
                          <a:effectLst/>
                          <a:latin typeface="Avenir Next LT Pro" panose="020B0504020202020204" pitchFamily="34" charset="0"/>
                          <a:ea typeface="Calibri" panose="020F0502020204030204" pitchFamily="34" charset="0"/>
                          <a:cs typeface="Calibri" panose="020F0502020204030204" pitchFamily="34" charset="0"/>
                        </a:rPr>
                        <a:t>SAS_001</a:t>
                      </a:r>
                      <a:endParaRPr lang="it-IT" sz="130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tabLst>
                          <a:tab pos="3060065" algn="ctr"/>
                          <a:tab pos="6120130" algn="r"/>
                        </a:tabLst>
                      </a:pPr>
                      <a:r>
                        <a:rPr lang="it-IT" sz="1300" dirty="0">
                          <a:ln>
                            <a:noFill/>
                          </a:ln>
                          <a:solidFill>
                            <a:srgbClr val="000000"/>
                          </a:solidFill>
                          <a:effectLst/>
                          <a:latin typeface="Avenir Next LT Pro" panose="020B0504020202020204" pitchFamily="34" charset="0"/>
                          <a:ea typeface="Calibri" panose="020F0502020204030204" pitchFamily="34" charset="0"/>
                          <a:cs typeface="Calibri" panose="020F0502020204030204" pitchFamily="34" charset="0"/>
                        </a:rPr>
                        <a:t>Il sistema memorizza i dati in un Database esterno</a:t>
                      </a:r>
                      <a:endParaRPr lang="it-IT" sz="1300" dirty="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7412285"/>
                  </a:ext>
                </a:extLst>
              </a:tr>
              <a:tr h="681857">
                <a:tc>
                  <a:txBody>
                    <a:bodyPr/>
                    <a:lstStyle/>
                    <a:p>
                      <a:pPr>
                        <a:lnSpc>
                          <a:spcPct val="107000"/>
                        </a:lnSpc>
                        <a:spcAft>
                          <a:spcPts val="800"/>
                        </a:spcAft>
                        <a:tabLst>
                          <a:tab pos="3060065" algn="ctr"/>
                          <a:tab pos="6120130" algn="r"/>
                        </a:tabLst>
                      </a:pPr>
                      <a:r>
                        <a:rPr lang="it-IT" sz="1300">
                          <a:ln>
                            <a:noFill/>
                          </a:ln>
                          <a:solidFill>
                            <a:srgbClr val="000000"/>
                          </a:solidFill>
                          <a:effectLst/>
                          <a:latin typeface="Avenir Next LT Pro" panose="020B0504020202020204" pitchFamily="34" charset="0"/>
                          <a:ea typeface="Calibri" panose="020F0502020204030204" pitchFamily="34" charset="0"/>
                          <a:cs typeface="Calibri" panose="020F0502020204030204" pitchFamily="34" charset="0"/>
                        </a:rPr>
                        <a:t>SAS_002</a:t>
                      </a:r>
                      <a:endParaRPr lang="it-IT" sz="130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tabLst>
                          <a:tab pos="3060065" algn="ctr"/>
                          <a:tab pos="6120130" algn="r"/>
                        </a:tabLst>
                      </a:pPr>
                      <a:r>
                        <a:rPr lang="it-IT" sz="1300">
                          <a:ln>
                            <a:noFill/>
                          </a:ln>
                          <a:solidFill>
                            <a:srgbClr val="000000"/>
                          </a:solidFill>
                          <a:effectLst/>
                          <a:latin typeface="Avenir Next LT Pro" panose="020B0504020202020204" pitchFamily="34" charset="0"/>
                          <a:ea typeface="Calibri" panose="020F0502020204030204" pitchFamily="34" charset="0"/>
                          <a:cs typeface="Calibri" panose="020F0502020204030204" pitchFamily="34" charset="0"/>
                        </a:rPr>
                        <a:t>Il sistema recupera i dati da un Database esterno</a:t>
                      </a:r>
                      <a:endParaRPr lang="it-IT" sz="130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1365058"/>
                  </a:ext>
                </a:extLst>
              </a:tr>
              <a:tr h="654718">
                <a:tc>
                  <a:txBody>
                    <a:bodyPr/>
                    <a:lstStyle/>
                    <a:p>
                      <a:pPr>
                        <a:lnSpc>
                          <a:spcPct val="107000"/>
                        </a:lnSpc>
                        <a:spcAft>
                          <a:spcPts val="800"/>
                        </a:spcAft>
                        <a:tabLst>
                          <a:tab pos="3060065" algn="ctr"/>
                          <a:tab pos="6120130" algn="r"/>
                        </a:tabLst>
                      </a:pPr>
                      <a:r>
                        <a:rPr lang="it-IT" sz="1300">
                          <a:ln>
                            <a:noFill/>
                          </a:ln>
                          <a:solidFill>
                            <a:srgbClr val="000000"/>
                          </a:solidFill>
                          <a:effectLst/>
                          <a:latin typeface="Avenir Next LT Pro" panose="020B0504020202020204" pitchFamily="34" charset="0"/>
                          <a:ea typeface="Calibri" panose="020F0502020204030204" pitchFamily="34" charset="0"/>
                          <a:cs typeface="Calibri" panose="020F0502020204030204" pitchFamily="34" charset="0"/>
                        </a:rPr>
                        <a:t>SAS_003</a:t>
                      </a:r>
                      <a:endParaRPr lang="it-IT" sz="130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tabLst>
                          <a:tab pos="3060065" algn="ctr"/>
                          <a:tab pos="6120130" algn="r"/>
                        </a:tabLst>
                      </a:pPr>
                      <a:r>
                        <a:rPr lang="it-IT" sz="1300">
                          <a:ln>
                            <a:noFill/>
                          </a:ln>
                          <a:solidFill>
                            <a:srgbClr val="000000"/>
                          </a:solidFill>
                          <a:effectLst/>
                          <a:latin typeface="Avenir Next LT Pro" panose="020B0504020202020204" pitchFamily="34" charset="0"/>
                          <a:ea typeface="Calibri" panose="020F0502020204030204" pitchFamily="34" charset="0"/>
                          <a:cs typeface="Calibri" panose="020F0502020204030204" pitchFamily="34" charset="0"/>
                        </a:rPr>
                        <a:t>Il sistema memorizza i dati di accesso su un Database interno</a:t>
                      </a:r>
                      <a:endParaRPr lang="it-IT" sz="130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1181066"/>
                  </a:ext>
                </a:extLst>
              </a:tr>
              <a:tr h="654718">
                <a:tc>
                  <a:txBody>
                    <a:bodyPr/>
                    <a:lstStyle/>
                    <a:p>
                      <a:pPr>
                        <a:lnSpc>
                          <a:spcPct val="107000"/>
                        </a:lnSpc>
                        <a:spcAft>
                          <a:spcPts val="800"/>
                        </a:spcAft>
                        <a:tabLst>
                          <a:tab pos="3060065" algn="ctr"/>
                          <a:tab pos="6120130" algn="r"/>
                        </a:tabLst>
                      </a:pPr>
                      <a:r>
                        <a:rPr lang="it-IT" sz="1300">
                          <a:ln>
                            <a:noFill/>
                          </a:ln>
                          <a:solidFill>
                            <a:srgbClr val="000000"/>
                          </a:solidFill>
                          <a:effectLst/>
                          <a:latin typeface="Avenir Next LT Pro" panose="020B0504020202020204" pitchFamily="34" charset="0"/>
                          <a:ea typeface="Calibri" panose="020F0502020204030204" pitchFamily="34" charset="0"/>
                          <a:cs typeface="Calibri" panose="020F0502020204030204" pitchFamily="34" charset="0"/>
                        </a:rPr>
                        <a:t>SAS_004</a:t>
                      </a:r>
                      <a:endParaRPr lang="it-IT" sz="130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tabLst>
                          <a:tab pos="3060065" algn="ctr"/>
                          <a:tab pos="6120130" algn="r"/>
                        </a:tabLst>
                      </a:pPr>
                      <a:r>
                        <a:rPr lang="it-IT" sz="1300">
                          <a:ln>
                            <a:noFill/>
                          </a:ln>
                          <a:solidFill>
                            <a:srgbClr val="000000"/>
                          </a:solidFill>
                          <a:effectLst/>
                          <a:latin typeface="Avenir Next LT Pro" panose="020B0504020202020204" pitchFamily="34" charset="0"/>
                          <a:ea typeface="Calibri" panose="020F0502020204030204" pitchFamily="34" charset="0"/>
                          <a:cs typeface="Calibri" panose="020F0502020204030204" pitchFamily="34" charset="0"/>
                        </a:rPr>
                        <a:t>Il sistema è un’applicazione scritta in linguaggio Java</a:t>
                      </a:r>
                      <a:endParaRPr lang="it-IT" sz="130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8763466"/>
                  </a:ext>
                </a:extLst>
              </a:tr>
              <a:tr h="654718">
                <a:tc>
                  <a:txBody>
                    <a:bodyPr/>
                    <a:lstStyle/>
                    <a:p>
                      <a:pPr>
                        <a:lnSpc>
                          <a:spcPct val="107000"/>
                        </a:lnSpc>
                        <a:spcAft>
                          <a:spcPts val="800"/>
                        </a:spcAft>
                        <a:tabLst>
                          <a:tab pos="3060065" algn="ctr"/>
                          <a:tab pos="6120130" algn="r"/>
                        </a:tabLst>
                      </a:pPr>
                      <a:r>
                        <a:rPr lang="it-IT" sz="1300">
                          <a:ln>
                            <a:noFill/>
                          </a:ln>
                          <a:solidFill>
                            <a:srgbClr val="000000"/>
                          </a:solidFill>
                          <a:effectLst/>
                          <a:latin typeface="Avenir Next LT Pro" panose="020B0504020202020204" pitchFamily="34" charset="0"/>
                          <a:ea typeface="Calibri" panose="020F0502020204030204" pitchFamily="34" charset="0"/>
                          <a:cs typeface="Calibri" panose="020F0502020204030204" pitchFamily="34" charset="0"/>
                        </a:rPr>
                        <a:t>SAS_005</a:t>
                      </a:r>
                      <a:endParaRPr lang="it-IT" sz="130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tabLst>
                          <a:tab pos="3060065" algn="ctr"/>
                          <a:tab pos="6120130" algn="r"/>
                        </a:tabLst>
                      </a:pPr>
                      <a:r>
                        <a:rPr lang="it-IT" sz="1300" dirty="0">
                          <a:ln>
                            <a:noFill/>
                          </a:ln>
                          <a:solidFill>
                            <a:srgbClr val="000000"/>
                          </a:solidFill>
                          <a:effectLst/>
                          <a:latin typeface="Avenir Next LT Pro" panose="020B0504020202020204" pitchFamily="34" charset="0"/>
                          <a:ea typeface="Calibri" panose="020F0502020204030204" pitchFamily="34" charset="0"/>
                          <a:cs typeface="Calibri" panose="020F0502020204030204" pitchFamily="34" charset="0"/>
                        </a:rPr>
                        <a:t>Il sistema è programmato utilizzando l’IDE Android Studio</a:t>
                      </a:r>
                      <a:endParaRPr lang="it-IT" sz="1300" dirty="0">
                        <a:effectLst/>
                        <a:latin typeface="Avenir Next LT Pro" panose="020B0504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05259"/>
                  </a:ext>
                </a:extLst>
              </a:tr>
            </a:tbl>
          </a:graphicData>
        </a:graphic>
      </p:graphicFrame>
    </p:spTree>
    <p:extLst>
      <p:ext uri="{BB962C8B-B14F-4D97-AF65-F5344CB8AC3E}">
        <p14:creationId xmlns:p14="http://schemas.microsoft.com/office/powerpoint/2010/main" val="1970654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0EF62E47-2C29-48F0-92A1-EEA0AD3885B2}"/>
              </a:ext>
            </a:extLst>
          </p:cNvPr>
          <p:cNvPicPr>
            <a:picLocks noChangeAspect="1"/>
          </p:cNvPicPr>
          <p:nvPr/>
        </p:nvPicPr>
        <p:blipFill rotWithShape="1">
          <a:blip r:embed="rId2">
            <a:alphaModFix amt="67000"/>
            <a:extLst>
              <a:ext uri="{BEBA8EAE-BF5A-486C-A8C5-ECC9F3942E4B}">
                <a14:imgProps xmlns:a14="http://schemas.microsoft.com/office/drawing/2010/main">
                  <a14:imgLayer r:embed="rId3">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1" y="0"/>
            <a:ext cx="9144000" cy="6857999"/>
          </a:xfrm>
          <a:prstGeom prst="rect">
            <a:avLst/>
          </a:prstGeom>
        </p:spPr>
      </p:pic>
      <p:sp>
        <p:nvSpPr>
          <p:cNvPr id="2" name="Titolo 1">
            <a:extLst>
              <a:ext uri="{FF2B5EF4-FFF2-40B4-BE49-F238E27FC236}">
                <a16:creationId xmlns:a16="http://schemas.microsoft.com/office/drawing/2014/main" id="{D68ABC61-9F11-4C13-BE63-0A2770868A1C}"/>
              </a:ext>
            </a:extLst>
          </p:cNvPr>
          <p:cNvSpPr>
            <a:spLocks noGrp="1"/>
          </p:cNvSpPr>
          <p:nvPr>
            <p:ph type="title"/>
          </p:nvPr>
        </p:nvSpPr>
        <p:spPr>
          <a:xfrm>
            <a:off x="3158486" y="367019"/>
            <a:ext cx="2311895" cy="780779"/>
          </a:xfrm>
        </p:spPr>
        <p:txBody>
          <a:bodyPr>
            <a:normAutofit/>
          </a:bodyPr>
          <a:lstStyle/>
          <a:p>
            <a:r>
              <a:rPr lang="it-IT" sz="3600" dirty="0">
                <a:latin typeface="Mikan DEMO" pitchFamily="50" charset="0"/>
              </a:rPr>
              <a:t>Casi d’uso</a:t>
            </a:r>
            <a:endParaRPr lang="it-IT" sz="3600" dirty="0"/>
          </a:p>
        </p:txBody>
      </p:sp>
      <p:pic>
        <p:nvPicPr>
          <p:cNvPr id="10" name="Immagine 9">
            <a:extLst>
              <a:ext uri="{FF2B5EF4-FFF2-40B4-BE49-F238E27FC236}">
                <a16:creationId xmlns:a16="http://schemas.microsoft.com/office/drawing/2014/main" id="{9C7217AE-5223-40A7-AFDA-7A4550E3271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1770" y="1090981"/>
            <a:ext cx="7240457" cy="5400000"/>
          </a:xfrm>
          <a:prstGeom prst="rect">
            <a:avLst/>
          </a:prstGeom>
        </p:spPr>
      </p:pic>
    </p:spTree>
    <p:extLst>
      <p:ext uri="{BB962C8B-B14F-4D97-AF65-F5344CB8AC3E}">
        <p14:creationId xmlns:p14="http://schemas.microsoft.com/office/powerpoint/2010/main" val="3700310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1D4C8A-EE79-40C7-AE9D-8F7213FB4506}"/>
              </a:ext>
            </a:extLst>
          </p:cNvPr>
          <p:cNvPicPr>
            <a:picLocks noChangeAspect="1"/>
          </p:cNvPicPr>
          <p:nvPr/>
        </p:nvPicPr>
        <p:blipFill rotWithShape="1">
          <a:blip r:embed="rId2">
            <a:alphaModFix amt="67000"/>
            <a:extLst>
              <a:ext uri="{BEBA8EAE-BF5A-486C-A8C5-ECC9F3942E4B}">
                <a14:imgProps xmlns:a14="http://schemas.microsoft.com/office/drawing/2010/main">
                  <a14:imgLayer r:embed="rId3">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0" y="0"/>
            <a:ext cx="9144000" cy="6858000"/>
          </a:xfrm>
          <a:prstGeom prst="rect">
            <a:avLst/>
          </a:prstGeom>
        </p:spPr>
      </p:pic>
      <p:sp>
        <p:nvSpPr>
          <p:cNvPr id="2" name="Titolo 1">
            <a:extLst>
              <a:ext uri="{FF2B5EF4-FFF2-40B4-BE49-F238E27FC236}">
                <a16:creationId xmlns:a16="http://schemas.microsoft.com/office/drawing/2014/main" id="{AA250B57-FF85-4CEE-AE9F-25D729D8B577}"/>
              </a:ext>
            </a:extLst>
          </p:cNvPr>
          <p:cNvSpPr>
            <a:spLocks noGrp="1"/>
          </p:cNvSpPr>
          <p:nvPr>
            <p:ph type="title"/>
          </p:nvPr>
        </p:nvSpPr>
        <p:spPr>
          <a:xfrm>
            <a:off x="1292590" y="2434828"/>
            <a:ext cx="6558818" cy="994172"/>
          </a:xfrm>
        </p:spPr>
        <p:txBody>
          <a:bodyPr>
            <a:noAutofit/>
          </a:bodyPr>
          <a:lstStyle/>
          <a:p>
            <a:r>
              <a:rPr lang="it-IT" sz="7201" dirty="0">
                <a:latin typeface="Mikan DEMO" pitchFamily="50" charset="0"/>
              </a:rPr>
              <a:t>Terza consegna</a:t>
            </a:r>
          </a:p>
        </p:txBody>
      </p:sp>
      <p:sp>
        <p:nvSpPr>
          <p:cNvPr id="6" name="CasellaDiTesto 5">
            <a:extLst>
              <a:ext uri="{FF2B5EF4-FFF2-40B4-BE49-F238E27FC236}">
                <a16:creationId xmlns:a16="http://schemas.microsoft.com/office/drawing/2014/main" id="{2D242F7F-EBC4-44C7-8409-EB68EC725756}"/>
              </a:ext>
            </a:extLst>
          </p:cNvPr>
          <p:cNvSpPr txBox="1"/>
          <p:nvPr/>
        </p:nvSpPr>
        <p:spPr>
          <a:xfrm>
            <a:off x="2372204" y="3700378"/>
            <a:ext cx="4399589" cy="461665"/>
          </a:xfrm>
          <a:prstGeom prst="rect">
            <a:avLst/>
          </a:prstGeom>
          <a:noFill/>
        </p:spPr>
        <p:txBody>
          <a:bodyPr wrap="square" rtlCol="0">
            <a:spAutoFit/>
          </a:bodyPr>
          <a:lstStyle/>
          <a:p>
            <a:r>
              <a:rPr lang="it-IT" sz="2400" dirty="0">
                <a:latin typeface="Avenir Next LT Pro" panose="020B0504020202020204" pitchFamily="34" charset="0"/>
              </a:rPr>
              <a:t>Data: mercoledì 25 novembre</a:t>
            </a:r>
          </a:p>
        </p:txBody>
      </p:sp>
    </p:spTree>
    <p:extLst>
      <p:ext uri="{BB962C8B-B14F-4D97-AF65-F5344CB8AC3E}">
        <p14:creationId xmlns:p14="http://schemas.microsoft.com/office/powerpoint/2010/main" val="1392483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0EF62E47-2C29-48F0-92A1-EEA0AD3885B2}"/>
              </a:ext>
            </a:extLst>
          </p:cNvPr>
          <p:cNvPicPr>
            <a:picLocks noChangeAspect="1"/>
          </p:cNvPicPr>
          <p:nvPr/>
        </p:nvPicPr>
        <p:blipFill rotWithShape="1">
          <a:blip r:embed="rId2">
            <a:alphaModFix amt="67000"/>
            <a:extLst>
              <a:ext uri="{BEBA8EAE-BF5A-486C-A8C5-ECC9F3942E4B}">
                <a14:imgProps xmlns:a14="http://schemas.microsoft.com/office/drawing/2010/main">
                  <a14:imgLayer r:embed="rId3">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0" y="0"/>
            <a:ext cx="9144000" cy="6858000"/>
          </a:xfrm>
          <a:prstGeom prst="rect">
            <a:avLst/>
          </a:prstGeom>
        </p:spPr>
      </p:pic>
      <p:sp>
        <p:nvSpPr>
          <p:cNvPr id="2" name="Titolo 1">
            <a:extLst>
              <a:ext uri="{FF2B5EF4-FFF2-40B4-BE49-F238E27FC236}">
                <a16:creationId xmlns:a16="http://schemas.microsoft.com/office/drawing/2014/main" id="{D68ABC61-9F11-4C13-BE63-0A2770868A1C}"/>
              </a:ext>
            </a:extLst>
          </p:cNvPr>
          <p:cNvSpPr>
            <a:spLocks noGrp="1"/>
          </p:cNvSpPr>
          <p:nvPr>
            <p:ph type="title"/>
          </p:nvPr>
        </p:nvSpPr>
        <p:spPr>
          <a:xfrm>
            <a:off x="2300102" y="242765"/>
            <a:ext cx="4543795" cy="780779"/>
          </a:xfrm>
        </p:spPr>
        <p:txBody>
          <a:bodyPr>
            <a:noAutofit/>
          </a:bodyPr>
          <a:lstStyle/>
          <a:p>
            <a:r>
              <a:rPr lang="it-IT" sz="3600" dirty="0">
                <a:latin typeface="Mikan DEMO" pitchFamily="50" charset="0"/>
              </a:rPr>
              <a:t>Diagramma degli stati</a:t>
            </a:r>
            <a:endParaRPr lang="it-IT" sz="3600" dirty="0"/>
          </a:p>
        </p:txBody>
      </p:sp>
      <p:pic>
        <p:nvPicPr>
          <p:cNvPr id="8" name="Immagine 7">
            <a:extLst>
              <a:ext uri="{FF2B5EF4-FFF2-40B4-BE49-F238E27FC236}">
                <a16:creationId xmlns:a16="http://schemas.microsoft.com/office/drawing/2014/main" id="{4D8D30B4-7D87-4A1D-AF38-F1017019B01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563" y="1266309"/>
            <a:ext cx="9603391" cy="4824000"/>
          </a:xfrm>
          <a:prstGeom prst="rect">
            <a:avLst/>
          </a:prstGeom>
        </p:spPr>
      </p:pic>
    </p:spTree>
    <p:extLst>
      <p:ext uri="{BB962C8B-B14F-4D97-AF65-F5344CB8AC3E}">
        <p14:creationId xmlns:p14="http://schemas.microsoft.com/office/powerpoint/2010/main" val="406631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1D4C8A-EE79-40C7-AE9D-8F7213FB4506}"/>
              </a:ext>
            </a:extLst>
          </p:cNvPr>
          <p:cNvPicPr>
            <a:picLocks noChangeAspect="1"/>
          </p:cNvPicPr>
          <p:nvPr/>
        </p:nvPicPr>
        <p:blipFill rotWithShape="1">
          <a:blip r:embed="rId2">
            <a:alphaModFix amt="67000"/>
            <a:extLst>
              <a:ext uri="{BEBA8EAE-BF5A-486C-A8C5-ECC9F3942E4B}">
                <a14:imgProps xmlns:a14="http://schemas.microsoft.com/office/drawing/2010/main">
                  <a14:imgLayer r:embed="rId3">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0" y="0"/>
            <a:ext cx="9144000" cy="6858000"/>
          </a:xfrm>
          <a:prstGeom prst="rect">
            <a:avLst/>
          </a:prstGeom>
        </p:spPr>
      </p:pic>
      <p:sp>
        <p:nvSpPr>
          <p:cNvPr id="7" name="CasellaDiTesto 6">
            <a:extLst>
              <a:ext uri="{FF2B5EF4-FFF2-40B4-BE49-F238E27FC236}">
                <a16:creationId xmlns:a16="http://schemas.microsoft.com/office/drawing/2014/main" id="{7B5B189B-5003-482B-ABF4-6788ADDE97B2}"/>
              </a:ext>
            </a:extLst>
          </p:cNvPr>
          <p:cNvSpPr txBox="1"/>
          <p:nvPr/>
        </p:nvSpPr>
        <p:spPr>
          <a:xfrm>
            <a:off x="312981" y="2767280"/>
            <a:ext cx="8518037" cy="1323439"/>
          </a:xfrm>
          <a:prstGeom prst="rect">
            <a:avLst/>
          </a:prstGeom>
          <a:noFill/>
        </p:spPr>
        <p:txBody>
          <a:bodyPr wrap="none" rtlCol="0">
            <a:spAutoFit/>
          </a:bodyPr>
          <a:lstStyle/>
          <a:p>
            <a:r>
              <a:rPr lang="it-IT" sz="8000" dirty="0">
                <a:latin typeface="Mikan DEMO" pitchFamily="50" charset="0"/>
              </a:rPr>
              <a:t>Prototipo dell’app</a:t>
            </a:r>
          </a:p>
        </p:txBody>
      </p:sp>
    </p:spTree>
    <p:extLst>
      <p:ext uri="{BB962C8B-B14F-4D97-AF65-F5344CB8AC3E}">
        <p14:creationId xmlns:p14="http://schemas.microsoft.com/office/powerpoint/2010/main" val="1957180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1D4C8A-EE79-40C7-AE9D-8F7213FB4506}"/>
              </a:ext>
            </a:extLst>
          </p:cNvPr>
          <p:cNvPicPr>
            <a:picLocks noChangeAspect="1"/>
          </p:cNvPicPr>
          <p:nvPr/>
        </p:nvPicPr>
        <p:blipFill rotWithShape="1">
          <a:blip r:embed="rId2">
            <a:alphaModFix amt="67000"/>
            <a:extLst>
              <a:ext uri="{BEBA8EAE-BF5A-486C-A8C5-ECC9F3942E4B}">
                <a14:imgProps xmlns:a14="http://schemas.microsoft.com/office/drawing/2010/main">
                  <a14:imgLayer r:embed="rId3">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0" y="0"/>
            <a:ext cx="9144000" cy="6858000"/>
          </a:xfrm>
          <a:prstGeom prst="rect">
            <a:avLst/>
          </a:prstGeom>
        </p:spPr>
      </p:pic>
      <p:sp>
        <p:nvSpPr>
          <p:cNvPr id="2" name="Titolo 1">
            <a:extLst>
              <a:ext uri="{FF2B5EF4-FFF2-40B4-BE49-F238E27FC236}">
                <a16:creationId xmlns:a16="http://schemas.microsoft.com/office/drawing/2014/main" id="{AA250B57-FF85-4CEE-AE9F-25D729D8B577}"/>
              </a:ext>
            </a:extLst>
          </p:cNvPr>
          <p:cNvSpPr>
            <a:spLocks noGrp="1"/>
          </p:cNvSpPr>
          <p:nvPr>
            <p:ph type="title"/>
          </p:nvPr>
        </p:nvSpPr>
        <p:spPr>
          <a:xfrm>
            <a:off x="1292591" y="2434828"/>
            <a:ext cx="6558818" cy="994172"/>
          </a:xfrm>
        </p:spPr>
        <p:txBody>
          <a:bodyPr>
            <a:noAutofit/>
          </a:bodyPr>
          <a:lstStyle/>
          <a:p>
            <a:r>
              <a:rPr lang="it-IT" sz="7201" dirty="0">
                <a:latin typeface="Mikan DEMO" pitchFamily="50" charset="0"/>
              </a:rPr>
              <a:t>Prima consegna</a:t>
            </a:r>
          </a:p>
        </p:txBody>
      </p:sp>
      <p:sp>
        <p:nvSpPr>
          <p:cNvPr id="6" name="CasellaDiTesto 5">
            <a:extLst>
              <a:ext uri="{FF2B5EF4-FFF2-40B4-BE49-F238E27FC236}">
                <a16:creationId xmlns:a16="http://schemas.microsoft.com/office/drawing/2014/main" id="{2D242F7F-EBC4-44C7-8409-EB68EC725756}"/>
              </a:ext>
            </a:extLst>
          </p:cNvPr>
          <p:cNvSpPr txBox="1"/>
          <p:nvPr/>
        </p:nvSpPr>
        <p:spPr>
          <a:xfrm>
            <a:off x="2578260" y="3700378"/>
            <a:ext cx="3987479" cy="461665"/>
          </a:xfrm>
          <a:prstGeom prst="rect">
            <a:avLst/>
          </a:prstGeom>
          <a:noFill/>
        </p:spPr>
        <p:txBody>
          <a:bodyPr wrap="square" rtlCol="0">
            <a:spAutoFit/>
          </a:bodyPr>
          <a:lstStyle/>
          <a:p>
            <a:r>
              <a:rPr lang="it-IT" sz="2400" dirty="0">
                <a:latin typeface="Avenir Next LT Pro" panose="020B0504020202020204" pitchFamily="34" charset="0"/>
              </a:rPr>
              <a:t>Data: mercoledì 21 ottobre</a:t>
            </a:r>
          </a:p>
        </p:txBody>
      </p:sp>
    </p:spTree>
    <p:extLst>
      <p:ext uri="{BB962C8B-B14F-4D97-AF65-F5344CB8AC3E}">
        <p14:creationId xmlns:p14="http://schemas.microsoft.com/office/powerpoint/2010/main" val="2811442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1D4C8A-EE79-40C7-AE9D-8F7213FB4506}"/>
              </a:ext>
            </a:extLst>
          </p:cNvPr>
          <p:cNvPicPr>
            <a:picLocks noChangeAspect="1"/>
          </p:cNvPicPr>
          <p:nvPr/>
        </p:nvPicPr>
        <p:blipFill rotWithShape="1">
          <a:blip r:embed="rId4">
            <a:alphaModFix amt="67000"/>
            <a:extLst>
              <a:ext uri="{BEBA8EAE-BF5A-486C-A8C5-ECC9F3942E4B}">
                <a14:imgProps xmlns:a14="http://schemas.microsoft.com/office/drawing/2010/main">
                  <a14:imgLayer r:embed="rId5">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0" y="0"/>
            <a:ext cx="9144000" cy="6858000"/>
          </a:xfrm>
          <a:prstGeom prst="rect">
            <a:avLst/>
          </a:prstGeom>
        </p:spPr>
      </p:pic>
      <p:pic>
        <p:nvPicPr>
          <p:cNvPr id="2" name="1">
            <a:hlinkClick r:id="" action="ppaction://media"/>
            <a:extLst>
              <a:ext uri="{FF2B5EF4-FFF2-40B4-BE49-F238E27FC236}">
                <a16:creationId xmlns:a16="http://schemas.microsoft.com/office/drawing/2014/main" id="{BFF66F92-2E1B-4811-B2B8-51C90F5DD3D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2563" y="685800"/>
            <a:ext cx="8778875" cy="5486400"/>
          </a:xfrm>
          <a:prstGeom prst="rect">
            <a:avLst/>
          </a:prstGeom>
        </p:spPr>
      </p:pic>
    </p:spTree>
    <p:extLst>
      <p:ext uri="{BB962C8B-B14F-4D97-AF65-F5344CB8AC3E}">
        <p14:creationId xmlns:p14="http://schemas.microsoft.com/office/powerpoint/2010/main" val="17770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24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1D4C8A-EE79-40C7-AE9D-8F7213FB4506}"/>
              </a:ext>
            </a:extLst>
          </p:cNvPr>
          <p:cNvPicPr>
            <a:picLocks noChangeAspect="1"/>
          </p:cNvPicPr>
          <p:nvPr/>
        </p:nvPicPr>
        <p:blipFill rotWithShape="1">
          <a:blip r:embed="rId4">
            <a:alphaModFix amt="67000"/>
            <a:extLst>
              <a:ext uri="{BEBA8EAE-BF5A-486C-A8C5-ECC9F3942E4B}">
                <a14:imgProps xmlns:a14="http://schemas.microsoft.com/office/drawing/2010/main">
                  <a14:imgLayer r:embed="rId5">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0" y="0"/>
            <a:ext cx="9144000" cy="6858000"/>
          </a:xfrm>
          <a:prstGeom prst="rect">
            <a:avLst/>
          </a:prstGeom>
        </p:spPr>
      </p:pic>
      <p:pic>
        <p:nvPicPr>
          <p:cNvPr id="2" name="2">
            <a:hlinkClick r:id="" action="ppaction://media"/>
            <a:extLst>
              <a:ext uri="{FF2B5EF4-FFF2-40B4-BE49-F238E27FC236}">
                <a16:creationId xmlns:a16="http://schemas.microsoft.com/office/drawing/2014/main" id="{63A0CE7F-EC6F-4888-B23B-02D980A46AC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2563" y="685800"/>
            <a:ext cx="8778875" cy="5486400"/>
          </a:xfrm>
          <a:prstGeom prst="rect">
            <a:avLst/>
          </a:prstGeom>
        </p:spPr>
      </p:pic>
    </p:spTree>
    <p:extLst>
      <p:ext uri="{BB962C8B-B14F-4D97-AF65-F5344CB8AC3E}">
        <p14:creationId xmlns:p14="http://schemas.microsoft.com/office/powerpoint/2010/main" val="221873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40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1D4C8A-EE79-40C7-AE9D-8F7213FB4506}"/>
              </a:ext>
            </a:extLst>
          </p:cNvPr>
          <p:cNvPicPr>
            <a:picLocks noChangeAspect="1"/>
          </p:cNvPicPr>
          <p:nvPr/>
        </p:nvPicPr>
        <p:blipFill rotWithShape="1">
          <a:blip r:embed="rId4">
            <a:alphaModFix amt="67000"/>
            <a:extLst>
              <a:ext uri="{BEBA8EAE-BF5A-486C-A8C5-ECC9F3942E4B}">
                <a14:imgProps xmlns:a14="http://schemas.microsoft.com/office/drawing/2010/main">
                  <a14:imgLayer r:embed="rId5">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0" y="0"/>
            <a:ext cx="9144000" cy="6858000"/>
          </a:xfrm>
          <a:prstGeom prst="rect">
            <a:avLst/>
          </a:prstGeom>
        </p:spPr>
      </p:pic>
      <p:pic>
        <p:nvPicPr>
          <p:cNvPr id="2" name="3">
            <a:hlinkClick r:id="" action="ppaction://media"/>
            <a:extLst>
              <a:ext uri="{FF2B5EF4-FFF2-40B4-BE49-F238E27FC236}">
                <a16:creationId xmlns:a16="http://schemas.microsoft.com/office/drawing/2014/main" id="{2789BFCE-E244-4739-84A8-20E516885C8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2563" y="685800"/>
            <a:ext cx="8778875" cy="5486400"/>
          </a:xfrm>
          <a:prstGeom prst="rect">
            <a:avLst/>
          </a:prstGeom>
        </p:spPr>
      </p:pic>
    </p:spTree>
    <p:extLst>
      <p:ext uri="{BB962C8B-B14F-4D97-AF65-F5344CB8AC3E}">
        <p14:creationId xmlns:p14="http://schemas.microsoft.com/office/powerpoint/2010/main" val="22631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4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1D4C8A-EE79-40C7-AE9D-8F7213FB4506}"/>
              </a:ext>
            </a:extLst>
          </p:cNvPr>
          <p:cNvPicPr>
            <a:picLocks noChangeAspect="1"/>
          </p:cNvPicPr>
          <p:nvPr/>
        </p:nvPicPr>
        <p:blipFill rotWithShape="1">
          <a:blip r:embed="rId4">
            <a:alphaModFix amt="67000"/>
            <a:extLst>
              <a:ext uri="{BEBA8EAE-BF5A-486C-A8C5-ECC9F3942E4B}">
                <a14:imgProps xmlns:a14="http://schemas.microsoft.com/office/drawing/2010/main">
                  <a14:imgLayer r:embed="rId5">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0" y="0"/>
            <a:ext cx="9144000" cy="6858000"/>
          </a:xfrm>
          <a:prstGeom prst="rect">
            <a:avLst/>
          </a:prstGeom>
        </p:spPr>
      </p:pic>
      <p:pic>
        <p:nvPicPr>
          <p:cNvPr id="2" name="4">
            <a:hlinkClick r:id="" action="ppaction://media"/>
            <a:extLst>
              <a:ext uri="{FF2B5EF4-FFF2-40B4-BE49-F238E27FC236}">
                <a16:creationId xmlns:a16="http://schemas.microsoft.com/office/drawing/2014/main" id="{72FC51CA-37F3-46CF-9941-272C468E623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2563" y="685800"/>
            <a:ext cx="8778875" cy="5486400"/>
          </a:xfrm>
          <a:prstGeom prst="rect">
            <a:avLst/>
          </a:prstGeom>
        </p:spPr>
      </p:pic>
    </p:spTree>
    <p:extLst>
      <p:ext uri="{BB962C8B-B14F-4D97-AF65-F5344CB8AC3E}">
        <p14:creationId xmlns:p14="http://schemas.microsoft.com/office/powerpoint/2010/main" val="50650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0FBB323-9D02-4CA0-BE19-CA2C55671198}"/>
              </a:ext>
            </a:extLst>
          </p:cNvPr>
          <p:cNvPicPr>
            <a:picLocks noChangeAspect="1"/>
          </p:cNvPicPr>
          <p:nvPr/>
        </p:nvPicPr>
        <p:blipFill rotWithShape="1">
          <a:blip r:embed="rId2">
            <a:alphaModFix amt="67000"/>
            <a:extLst>
              <a:ext uri="{BEBA8EAE-BF5A-486C-A8C5-ECC9F3942E4B}">
                <a14:imgProps xmlns:a14="http://schemas.microsoft.com/office/drawing/2010/main">
                  <a14:imgLayer r:embed="rId3">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0" y="0"/>
            <a:ext cx="9144000" cy="6858000"/>
          </a:xfrm>
          <a:prstGeom prst="rect">
            <a:avLst/>
          </a:prstGeom>
        </p:spPr>
      </p:pic>
      <p:sp>
        <p:nvSpPr>
          <p:cNvPr id="20" name="CasellaDiTesto 19">
            <a:extLst>
              <a:ext uri="{FF2B5EF4-FFF2-40B4-BE49-F238E27FC236}">
                <a16:creationId xmlns:a16="http://schemas.microsoft.com/office/drawing/2014/main" id="{C11B0651-5D23-4C4F-ABC1-962609465EA4}"/>
              </a:ext>
            </a:extLst>
          </p:cNvPr>
          <p:cNvSpPr txBox="1"/>
          <p:nvPr/>
        </p:nvSpPr>
        <p:spPr>
          <a:xfrm>
            <a:off x="362144" y="952877"/>
            <a:ext cx="8419711" cy="2636106"/>
          </a:xfrm>
          <a:prstGeom prst="rect">
            <a:avLst/>
          </a:prstGeom>
          <a:noFill/>
        </p:spPr>
        <p:txBody>
          <a:bodyPr wrap="square" rtlCol="0">
            <a:spAutoFit/>
          </a:bodyPr>
          <a:lstStyle/>
          <a:p>
            <a:pPr>
              <a:lnSpc>
                <a:spcPct val="150000"/>
              </a:lnSpc>
            </a:pPr>
            <a:r>
              <a:rPr lang="it-IT" sz="1350" dirty="0">
                <a:latin typeface="Avenir Next LT Pro" panose="020B0504020202020204" pitchFamily="34" charset="0"/>
              </a:rPr>
              <a:t>                     </a:t>
            </a:r>
            <a:r>
              <a:rPr lang="it-IT" sz="1600" dirty="0">
                <a:latin typeface="Avenir Next LT Pro" panose="020B0504020202020204" pitchFamily="34" charset="0"/>
              </a:rPr>
              <a:t>nasce dall'idea di facilitare e velocizzare l’acquisto di generi alimentari </a:t>
            </a:r>
          </a:p>
          <a:p>
            <a:pPr>
              <a:lnSpc>
                <a:spcPct val="150000"/>
              </a:lnSpc>
            </a:pPr>
            <a:r>
              <a:rPr lang="it-IT" sz="1600" dirty="0">
                <a:latin typeface="Avenir Next LT Pro" panose="020B0504020202020204" pitchFamily="34" charset="0"/>
              </a:rPr>
              <a:t>o prodotti in generale. </a:t>
            </a:r>
          </a:p>
          <a:p>
            <a:pPr>
              <a:lnSpc>
                <a:spcPct val="150000"/>
              </a:lnSpc>
            </a:pPr>
            <a:r>
              <a:rPr lang="it-IT" sz="1600" dirty="0">
                <a:latin typeface="Avenir Next LT Pro" panose="020B0504020202020204" pitchFamily="34" charset="0"/>
              </a:rPr>
              <a:t>L'app ti aiuta nella ricerca e nella selezione dei prodotti potendo scegliere tra l’offerta migliore e tra i negozi più vicini alla tua posizione. L’innovazione consiste nel poter creare liste di prodotti da acquistare dalle quali viene calcolato il percorso minore all’interno del centro commerciale così che si possa spendere il minor tempo possibile per fare i propri acquisti. Consente inoltre di condividere e tener traccia delle proprie spese.</a:t>
            </a:r>
          </a:p>
        </p:txBody>
      </p:sp>
      <p:sp>
        <p:nvSpPr>
          <p:cNvPr id="26" name="CasellaDiTesto 25">
            <a:extLst>
              <a:ext uri="{FF2B5EF4-FFF2-40B4-BE49-F238E27FC236}">
                <a16:creationId xmlns:a16="http://schemas.microsoft.com/office/drawing/2014/main" id="{8DB9F9A0-3F0B-4417-97D0-D840FECFFC66}"/>
              </a:ext>
            </a:extLst>
          </p:cNvPr>
          <p:cNvSpPr txBox="1"/>
          <p:nvPr/>
        </p:nvSpPr>
        <p:spPr>
          <a:xfrm>
            <a:off x="238512" y="345754"/>
            <a:ext cx="8341607" cy="584775"/>
          </a:xfrm>
          <a:prstGeom prst="rect">
            <a:avLst/>
          </a:prstGeom>
          <a:noFill/>
        </p:spPr>
        <p:txBody>
          <a:bodyPr wrap="square" rtlCol="0">
            <a:spAutoFit/>
          </a:bodyPr>
          <a:lstStyle/>
          <a:p>
            <a:pPr algn="ctr"/>
            <a:r>
              <a:rPr lang="it-IT" sz="3200" dirty="0">
                <a:latin typeface="Mikan DEMO" pitchFamily="50" charset="0"/>
              </a:rPr>
              <a:t>Descrizione app</a:t>
            </a:r>
          </a:p>
        </p:txBody>
      </p:sp>
      <p:sp>
        <p:nvSpPr>
          <p:cNvPr id="2" name="CasellaDiTesto 1">
            <a:extLst>
              <a:ext uri="{FF2B5EF4-FFF2-40B4-BE49-F238E27FC236}">
                <a16:creationId xmlns:a16="http://schemas.microsoft.com/office/drawing/2014/main" id="{03D1FA59-9842-485E-B454-11A46739BD3B}"/>
              </a:ext>
            </a:extLst>
          </p:cNvPr>
          <p:cNvSpPr txBox="1"/>
          <p:nvPr/>
        </p:nvSpPr>
        <p:spPr>
          <a:xfrm>
            <a:off x="238513" y="3960847"/>
            <a:ext cx="8341607" cy="584775"/>
          </a:xfrm>
          <a:prstGeom prst="rect">
            <a:avLst/>
          </a:prstGeom>
          <a:noFill/>
        </p:spPr>
        <p:txBody>
          <a:bodyPr wrap="square" rtlCol="0">
            <a:spAutoFit/>
          </a:bodyPr>
          <a:lstStyle/>
          <a:p>
            <a:pPr algn="ctr"/>
            <a:r>
              <a:rPr lang="it-IT" sz="3200" dirty="0">
                <a:latin typeface="Mikan DEMO" pitchFamily="50" charset="0"/>
              </a:rPr>
              <a:t>Linguaggio e tecnologie</a:t>
            </a:r>
          </a:p>
        </p:txBody>
      </p:sp>
      <p:sp>
        <p:nvSpPr>
          <p:cNvPr id="3" name="CasellaDiTesto 2">
            <a:extLst>
              <a:ext uri="{FF2B5EF4-FFF2-40B4-BE49-F238E27FC236}">
                <a16:creationId xmlns:a16="http://schemas.microsoft.com/office/drawing/2014/main" id="{12626EE7-A4AD-4291-8E7A-FBECAE0C9247}"/>
              </a:ext>
            </a:extLst>
          </p:cNvPr>
          <p:cNvSpPr txBox="1"/>
          <p:nvPr/>
        </p:nvSpPr>
        <p:spPr>
          <a:xfrm>
            <a:off x="238512" y="4637554"/>
            <a:ext cx="8788893" cy="1158779"/>
          </a:xfrm>
          <a:prstGeom prst="rect">
            <a:avLst/>
          </a:prstGeom>
          <a:noFill/>
        </p:spPr>
        <p:txBody>
          <a:bodyPr wrap="square" rtlCol="0">
            <a:spAutoFit/>
          </a:bodyPr>
          <a:lstStyle/>
          <a:p>
            <a:pPr>
              <a:lnSpc>
                <a:spcPct val="150000"/>
              </a:lnSpc>
            </a:pPr>
            <a:r>
              <a:rPr lang="it-IT" sz="1600" dirty="0">
                <a:latin typeface="Avenir Next LT Pro" panose="020B0504020202020204" pitchFamily="34" charset="0"/>
              </a:rPr>
              <a:t>L’applicazione verrà realizzata per Android con il linguaggio di programmazione Java.</a:t>
            </a:r>
          </a:p>
          <a:p>
            <a:pPr>
              <a:lnSpc>
                <a:spcPct val="150000"/>
              </a:lnSpc>
            </a:pPr>
            <a:r>
              <a:rPr lang="it-IT" sz="1600" dirty="0">
                <a:latin typeface="Avenir Next LT Pro" panose="020B0504020202020204" pitchFamily="34" charset="0"/>
              </a:rPr>
              <a:t>Ambiente di sviluppo: Android Studio </a:t>
            </a:r>
          </a:p>
          <a:p>
            <a:pPr>
              <a:lnSpc>
                <a:spcPct val="150000"/>
              </a:lnSpc>
            </a:pPr>
            <a:r>
              <a:rPr lang="it-IT" sz="1600" dirty="0">
                <a:latin typeface="Avenir Next LT Pro" panose="020B0504020202020204" pitchFamily="34" charset="0"/>
              </a:rPr>
              <a:t>Tutti i dati verranno memorizzati in un </a:t>
            </a:r>
            <a:r>
              <a:rPr lang="it-IT" sz="1600" dirty="0" err="1">
                <a:latin typeface="Avenir Next LT Pro" panose="020B0504020202020204" pitchFamily="34" charset="0"/>
              </a:rPr>
              <a:t>DataBase</a:t>
            </a:r>
            <a:r>
              <a:rPr lang="it-IT" sz="1600" dirty="0">
                <a:latin typeface="Avenir Next LT Pro" panose="020B0504020202020204" pitchFamily="34" charset="0"/>
              </a:rPr>
              <a:t> implementato in SQL.</a:t>
            </a:r>
          </a:p>
        </p:txBody>
      </p:sp>
      <p:pic>
        <p:nvPicPr>
          <p:cNvPr id="5" name="Immagine 4">
            <a:extLst>
              <a:ext uri="{FF2B5EF4-FFF2-40B4-BE49-F238E27FC236}">
                <a16:creationId xmlns:a16="http://schemas.microsoft.com/office/drawing/2014/main" id="{A3E44583-7F11-4535-BFC2-065D54F284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144" y="1022461"/>
            <a:ext cx="1037320" cy="414928"/>
          </a:xfrm>
          <a:prstGeom prst="rect">
            <a:avLst/>
          </a:prstGeom>
        </p:spPr>
      </p:pic>
    </p:spTree>
    <p:extLst>
      <p:ext uri="{BB962C8B-B14F-4D97-AF65-F5344CB8AC3E}">
        <p14:creationId xmlns:p14="http://schemas.microsoft.com/office/powerpoint/2010/main" val="1796709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8F8B9320-AED1-49AC-9148-44B51ECF027E}"/>
              </a:ext>
            </a:extLst>
          </p:cNvPr>
          <p:cNvPicPr>
            <a:picLocks noChangeAspect="1"/>
          </p:cNvPicPr>
          <p:nvPr/>
        </p:nvPicPr>
        <p:blipFill rotWithShape="1">
          <a:blip r:embed="rId2">
            <a:alphaModFix amt="67000"/>
            <a:extLst>
              <a:ext uri="{BEBA8EAE-BF5A-486C-A8C5-ECC9F3942E4B}">
                <a14:imgProps xmlns:a14="http://schemas.microsoft.com/office/drawing/2010/main">
                  <a14:imgLayer r:embed="rId3">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0" y="0"/>
            <a:ext cx="9144000" cy="6858000"/>
          </a:xfrm>
          <a:prstGeom prst="rect">
            <a:avLst/>
          </a:prstGeom>
        </p:spPr>
      </p:pic>
      <p:sp>
        <p:nvSpPr>
          <p:cNvPr id="4" name="CasellaDiTesto 3">
            <a:extLst>
              <a:ext uri="{FF2B5EF4-FFF2-40B4-BE49-F238E27FC236}">
                <a16:creationId xmlns:a16="http://schemas.microsoft.com/office/drawing/2014/main" id="{C01773FF-395A-49B2-AAE8-EA2542BDCD1B}"/>
              </a:ext>
            </a:extLst>
          </p:cNvPr>
          <p:cNvSpPr txBox="1"/>
          <p:nvPr/>
        </p:nvSpPr>
        <p:spPr>
          <a:xfrm>
            <a:off x="422671" y="1832893"/>
            <a:ext cx="5713209" cy="3374770"/>
          </a:xfrm>
          <a:prstGeom prst="rect">
            <a:avLst/>
          </a:prstGeom>
          <a:noFill/>
        </p:spPr>
        <p:txBody>
          <a:bodyPr wrap="square" rtlCol="0" anchor="ctr">
            <a:spAutoFit/>
          </a:bodyPr>
          <a:lstStyle/>
          <a:p>
            <a:pPr>
              <a:lnSpc>
                <a:spcPct val="150000"/>
              </a:lnSpc>
            </a:pPr>
            <a:r>
              <a:rPr lang="it-IT" sz="1600" b="1" dirty="0">
                <a:latin typeface="Avenir Next LT Pro" panose="020B0504020202020204" pitchFamily="34" charset="0"/>
              </a:rPr>
              <a:t>Ti è mai capitato di arrivare in un negozio e scoprire che il prodotto che stavi cercando è terminato?</a:t>
            </a:r>
          </a:p>
          <a:p>
            <a:pPr>
              <a:lnSpc>
                <a:spcPct val="150000"/>
              </a:lnSpc>
            </a:pPr>
            <a:endParaRPr lang="it-IT" sz="1600" b="1" dirty="0">
              <a:latin typeface="Avenir Next LT Pro" panose="020B0504020202020204" pitchFamily="34" charset="0"/>
            </a:endParaRPr>
          </a:p>
          <a:p>
            <a:pPr>
              <a:lnSpc>
                <a:spcPct val="150000"/>
              </a:lnSpc>
            </a:pPr>
            <a:r>
              <a:rPr lang="it-IT" sz="1600" dirty="0">
                <a:latin typeface="Avenir Next LT Pro" panose="020B0504020202020204" pitchFamily="34" charset="0"/>
              </a:rPr>
              <a:t>Da oggi con                        questo non sarà più un problema!    </a:t>
            </a:r>
          </a:p>
          <a:p>
            <a:pPr>
              <a:lnSpc>
                <a:spcPct val="150000"/>
              </a:lnSpc>
            </a:pPr>
            <a:r>
              <a:rPr lang="it-IT" sz="1600" dirty="0">
                <a:latin typeface="Avenir Next LT Pro" panose="020B0504020202020204" pitchFamily="34" charset="0"/>
              </a:rPr>
              <a:t>                      è una nuovissima applicazione che ti </a:t>
            </a:r>
            <a:r>
              <a:rPr lang="it-IT" sz="1600" dirty="0">
                <a:latin typeface="Avenir Next LT Pro" panose="020B0504020202020204" pitchFamily="34" charset="0"/>
                <a:ea typeface="Calibri" panose="020F0502020204030204" pitchFamily="34" charset="0"/>
                <a:cs typeface="Times New Roman" panose="02020603050405020304" pitchFamily="18" charset="0"/>
              </a:rPr>
              <a:t>consente di digitare il prodotto in questione tramite una barra delle ricerche e ti restituisce i centri commerciali che hanno disponibilità di esso potendo confrontare l’offerta migliore e il negozio più vicino alla tua posizione.</a:t>
            </a:r>
            <a:endParaRPr lang="it-IT" sz="1600" dirty="0">
              <a:latin typeface="Avenir Next LT Pro" panose="020B0504020202020204" pitchFamily="34" charset="0"/>
            </a:endParaRPr>
          </a:p>
        </p:txBody>
      </p:sp>
      <p:pic>
        <p:nvPicPr>
          <p:cNvPr id="11" name="Immagine 10">
            <a:extLst>
              <a:ext uri="{FF2B5EF4-FFF2-40B4-BE49-F238E27FC236}">
                <a16:creationId xmlns:a16="http://schemas.microsoft.com/office/drawing/2014/main" id="{814A3C6C-F85D-4290-AA51-3091A92B098D}"/>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1146" r="29914" b="42047"/>
          <a:stretch/>
        </p:blipFill>
        <p:spPr>
          <a:xfrm>
            <a:off x="6676640" y="2134422"/>
            <a:ext cx="1469357" cy="2771711"/>
          </a:xfrm>
          <a:prstGeom prst="rect">
            <a:avLst/>
          </a:prstGeom>
        </p:spPr>
      </p:pic>
      <p:pic>
        <p:nvPicPr>
          <p:cNvPr id="6" name="Immagine 5">
            <a:extLst>
              <a:ext uri="{FF2B5EF4-FFF2-40B4-BE49-F238E27FC236}">
                <a16:creationId xmlns:a16="http://schemas.microsoft.com/office/drawing/2014/main" id="{37E7F457-CB74-4B3F-B1F4-3D4D238E4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5746" y="2965168"/>
            <a:ext cx="1230726" cy="492290"/>
          </a:xfrm>
          <a:prstGeom prst="rect">
            <a:avLst/>
          </a:prstGeom>
        </p:spPr>
      </p:pic>
      <p:pic>
        <p:nvPicPr>
          <p:cNvPr id="8" name="Immagine 7">
            <a:extLst>
              <a:ext uri="{FF2B5EF4-FFF2-40B4-BE49-F238E27FC236}">
                <a16:creationId xmlns:a16="http://schemas.microsoft.com/office/drawing/2014/main" id="{6C45D754-711C-48BF-819D-840641B327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031" y="3350204"/>
            <a:ext cx="1144167" cy="457667"/>
          </a:xfrm>
          <a:prstGeom prst="rect">
            <a:avLst/>
          </a:prstGeom>
        </p:spPr>
      </p:pic>
      <p:grpSp>
        <p:nvGrpSpPr>
          <p:cNvPr id="3" name="Gruppo 2">
            <a:extLst>
              <a:ext uri="{FF2B5EF4-FFF2-40B4-BE49-F238E27FC236}">
                <a16:creationId xmlns:a16="http://schemas.microsoft.com/office/drawing/2014/main" id="{B685D0CD-922D-4476-9154-371EB97E2335}"/>
              </a:ext>
            </a:extLst>
          </p:cNvPr>
          <p:cNvGrpSpPr>
            <a:grpSpLocks noChangeAspect="1"/>
          </p:cNvGrpSpPr>
          <p:nvPr/>
        </p:nvGrpSpPr>
        <p:grpSpPr>
          <a:xfrm>
            <a:off x="5794710" y="1787663"/>
            <a:ext cx="3010937" cy="3420000"/>
            <a:chOff x="7171779" y="2771542"/>
            <a:chExt cx="3296923" cy="3918198"/>
          </a:xfrm>
        </p:grpSpPr>
        <p:grpSp>
          <p:nvGrpSpPr>
            <p:cNvPr id="128" name="Gruppo 127">
              <a:extLst>
                <a:ext uri="{FF2B5EF4-FFF2-40B4-BE49-F238E27FC236}">
                  <a16:creationId xmlns:a16="http://schemas.microsoft.com/office/drawing/2014/main" id="{ED38688E-2C7E-40EC-880C-06CF032639C9}"/>
                </a:ext>
              </a:extLst>
            </p:cNvPr>
            <p:cNvGrpSpPr/>
            <p:nvPr/>
          </p:nvGrpSpPr>
          <p:grpSpPr>
            <a:xfrm>
              <a:off x="7171779" y="2771542"/>
              <a:ext cx="3296923" cy="3918198"/>
              <a:chOff x="3408538" y="-91597"/>
              <a:chExt cx="5331105" cy="6938052"/>
            </a:xfrm>
          </p:grpSpPr>
          <p:sp>
            <p:nvSpPr>
              <p:cNvPr id="129" name="Rettangolo 128">
                <a:extLst>
                  <a:ext uri="{FF2B5EF4-FFF2-40B4-BE49-F238E27FC236}">
                    <a16:creationId xmlns:a16="http://schemas.microsoft.com/office/drawing/2014/main" id="{E2F319E0-6E95-4002-B667-EE257F8EDD26}"/>
                  </a:ext>
                </a:extLst>
              </p:cNvPr>
              <p:cNvSpPr/>
              <p:nvPr/>
            </p:nvSpPr>
            <p:spPr>
              <a:xfrm>
                <a:off x="4653564" y="512617"/>
                <a:ext cx="2884872" cy="747280"/>
              </a:xfrm>
              <a:prstGeom prst="rect">
                <a:avLst/>
              </a:prstGeom>
              <a:solidFill>
                <a:srgbClr val="C4C1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pic>
            <p:nvPicPr>
              <p:cNvPr id="130" name="Immagine 129" descr="Immagine che contiene monitor, elettronico, schermo, sedendo&#10;&#10;Descrizione generata automaticamente">
                <a:extLst>
                  <a:ext uri="{FF2B5EF4-FFF2-40B4-BE49-F238E27FC236}">
                    <a16:creationId xmlns:a16="http://schemas.microsoft.com/office/drawing/2014/main" id="{D056A35A-179A-4DF1-A34C-112D9801EB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8538" y="-91597"/>
                <a:ext cx="5331105" cy="6938052"/>
              </a:xfrm>
              <a:prstGeom prst="rect">
                <a:avLst/>
              </a:prstGeom>
            </p:spPr>
          </p:pic>
          <p:pic>
            <p:nvPicPr>
              <p:cNvPr id="131" name="Immagine 130">
                <a:extLst>
                  <a:ext uri="{FF2B5EF4-FFF2-40B4-BE49-F238E27FC236}">
                    <a16:creationId xmlns:a16="http://schemas.microsoft.com/office/drawing/2014/main" id="{0F42EE99-1770-4577-9365-8DE1E1F952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8115" y="616064"/>
                <a:ext cx="588414" cy="588414"/>
              </a:xfrm>
              <a:prstGeom prst="rect">
                <a:avLst/>
              </a:prstGeom>
            </p:spPr>
          </p:pic>
          <p:sp>
            <p:nvSpPr>
              <p:cNvPr id="132" name="Rettangolo 131">
                <a:extLst>
                  <a:ext uri="{FF2B5EF4-FFF2-40B4-BE49-F238E27FC236}">
                    <a16:creationId xmlns:a16="http://schemas.microsoft.com/office/drawing/2014/main" id="{E3668355-2ABC-42F3-9698-E13811EC4611}"/>
                  </a:ext>
                </a:extLst>
              </p:cNvPr>
              <p:cNvSpPr/>
              <p:nvPr/>
            </p:nvSpPr>
            <p:spPr>
              <a:xfrm>
                <a:off x="4959927" y="1399308"/>
                <a:ext cx="1720506" cy="3077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33" name="CasellaDiTesto 132">
                <a:extLst>
                  <a:ext uri="{FF2B5EF4-FFF2-40B4-BE49-F238E27FC236}">
                    <a16:creationId xmlns:a16="http://schemas.microsoft.com/office/drawing/2014/main" id="{F306D454-B549-42AC-85FE-8B13AD53D30F}"/>
                  </a:ext>
                </a:extLst>
              </p:cNvPr>
              <p:cNvSpPr txBox="1"/>
              <p:nvPr/>
            </p:nvSpPr>
            <p:spPr>
              <a:xfrm>
                <a:off x="5304237" y="1348825"/>
                <a:ext cx="1620093" cy="443213"/>
              </a:xfrm>
              <a:prstGeom prst="rect">
                <a:avLst/>
              </a:prstGeom>
              <a:noFill/>
            </p:spPr>
            <p:txBody>
              <a:bodyPr wrap="square" rtlCol="0">
                <a:spAutoFit/>
              </a:bodyPr>
              <a:lstStyle/>
              <a:p>
                <a:r>
                  <a:rPr lang="it-IT" sz="675" dirty="0">
                    <a:solidFill>
                      <a:schemeClr val="bg2">
                        <a:lumMod val="25000"/>
                      </a:schemeClr>
                    </a:solidFill>
                  </a:rPr>
                  <a:t>Cerca prodotto</a:t>
                </a:r>
              </a:p>
            </p:txBody>
          </p:sp>
          <p:pic>
            <p:nvPicPr>
              <p:cNvPr id="134" name="Immagine 133">
                <a:extLst>
                  <a:ext uri="{FF2B5EF4-FFF2-40B4-BE49-F238E27FC236}">
                    <a16:creationId xmlns:a16="http://schemas.microsoft.com/office/drawing/2014/main" id="{B8FAF9DD-E743-415E-A192-A0334FF53B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9716" y="1440874"/>
                <a:ext cx="211220" cy="211220"/>
              </a:xfrm>
              <a:prstGeom prst="rect">
                <a:avLst/>
              </a:prstGeom>
            </p:spPr>
          </p:pic>
          <p:sp>
            <p:nvSpPr>
              <p:cNvPr id="135" name="Rettangolo 134">
                <a:extLst>
                  <a:ext uri="{FF2B5EF4-FFF2-40B4-BE49-F238E27FC236}">
                    <a16:creationId xmlns:a16="http://schemas.microsoft.com/office/drawing/2014/main" id="{A9206602-AF06-4D92-A68F-2B7F775A028E}"/>
                  </a:ext>
                </a:extLst>
              </p:cNvPr>
              <p:cNvSpPr/>
              <p:nvPr/>
            </p:nvSpPr>
            <p:spPr>
              <a:xfrm>
                <a:off x="4849091" y="1995055"/>
                <a:ext cx="942109" cy="12469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sz="1350"/>
              </a:p>
            </p:txBody>
          </p:sp>
          <p:pic>
            <p:nvPicPr>
              <p:cNvPr id="136" name="Immagine 135" descr="Immagine che contiene testo&#10;&#10;Descrizione generata automaticamente">
                <a:extLst>
                  <a:ext uri="{FF2B5EF4-FFF2-40B4-BE49-F238E27FC236}">
                    <a16:creationId xmlns:a16="http://schemas.microsoft.com/office/drawing/2014/main" id="{6C903A02-53DE-42A5-A4DF-755BE152D5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30910" y="2038101"/>
                <a:ext cx="802819" cy="1226832"/>
              </a:xfrm>
              <a:prstGeom prst="rect">
                <a:avLst/>
              </a:prstGeom>
            </p:spPr>
          </p:pic>
          <p:sp>
            <p:nvSpPr>
              <p:cNvPr id="137" name="Rettangolo 136">
                <a:extLst>
                  <a:ext uri="{FF2B5EF4-FFF2-40B4-BE49-F238E27FC236}">
                    <a16:creationId xmlns:a16="http://schemas.microsoft.com/office/drawing/2014/main" id="{BF85D663-C172-491D-A269-C759C3FEF92B}"/>
                  </a:ext>
                </a:extLst>
              </p:cNvPr>
              <p:cNvSpPr/>
              <p:nvPr/>
            </p:nvSpPr>
            <p:spPr>
              <a:xfrm>
                <a:off x="6816436" y="1399308"/>
                <a:ext cx="563045" cy="3077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pic>
            <p:nvPicPr>
              <p:cNvPr id="138" name="Immagine 137">
                <a:extLst>
                  <a:ext uri="{FF2B5EF4-FFF2-40B4-BE49-F238E27FC236}">
                    <a16:creationId xmlns:a16="http://schemas.microsoft.com/office/drawing/2014/main" id="{BB1099BB-07EE-44D8-9FD0-609AF6D0E0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963120" y="1415548"/>
                <a:ext cx="289581" cy="289581"/>
              </a:xfrm>
              <a:prstGeom prst="rect">
                <a:avLst/>
              </a:prstGeom>
            </p:spPr>
          </p:pic>
          <p:sp>
            <p:nvSpPr>
              <p:cNvPr id="139" name="CasellaDiTesto 138">
                <a:extLst>
                  <a:ext uri="{FF2B5EF4-FFF2-40B4-BE49-F238E27FC236}">
                    <a16:creationId xmlns:a16="http://schemas.microsoft.com/office/drawing/2014/main" id="{9762C5C4-62CF-442A-A702-DF82B1B6D4D1}"/>
                  </a:ext>
                </a:extLst>
              </p:cNvPr>
              <p:cNvSpPr txBox="1"/>
              <p:nvPr/>
            </p:nvSpPr>
            <p:spPr>
              <a:xfrm>
                <a:off x="6011206" y="2038271"/>
                <a:ext cx="1365267" cy="1773428"/>
              </a:xfrm>
              <a:prstGeom prst="rect">
                <a:avLst/>
              </a:prstGeom>
              <a:noFill/>
            </p:spPr>
            <p:txBody>
              <a:bodyPr wrap="square" rtlCol="0">
                <a:spAutoFit/>
              </a:bodyPr>
              <a:lstStyle/>
              <a:p>
                <a:r>
                  <a:rPr lang="it-IT" sz="788" dirty="0"/>
                  <a:t>Mulino bianco</a:t>
                </a:r>
              </a:p>
              <a:p>
                <a:r>
                  <a:rPr lang="it-IT" sz="788" dirty="0"/>
                  <a:t>Galletti da 250g</a:t>
                </a:r>
              </a:p>
              <a:p>
                <a:endParaRPr lang="it-IT" sz="1350" dirty="0"/>
              </a:p>
            </p:txBody>
          </p:sp>
          <p:sp>
            <p:nvSpPr>
              <p:cNvPr id="140" name="Rettangolo 139">
                <a:extLst>
                  <a:ext uri="{FF2B5EF4-FFF2-40B4-BE49-F238E27FC236}">
                    <a16:creationId xmlns:a16="http://schemas.microsoft.com/office/drawing/2014/main" id="{31D45C5B-A9B5-4A8D-A35C-77C2FCFA3B3E}"/>
                  </a:ext>
                </a:extLst>
              </p:cNvPr>
              <p:cNvSpPr/>
              <p:nvPr/>
            </p:nvSpPr>
            <p:spPr>
              <a:xfrm>
                <a:off x="4849091" y="3429000"/>
                <a:ext cx="253039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41" name="Rettangolo 140">
                <a:extLst>
                  <a:ext uri="{FF2B5EF4-FFF2-40B4-BE49-F238E27FC236}">
                    <a16:creationId xmlns:a16="http://schemas.microsoft.com/office/drawing/2014/main" id="{636AF4A5-0F4C-4EFB-AEF9-20071D79F3BA}"/>
                  </a:ext>
                </a:extLst>
              </p:cNvPr>
              <p:cNvSpPr/>
              <p:nvPr/>
            </p:nvSpPr>
            <p:spPr>
              <a:xfrm>
                <a:off x="4862941" y="4204865"/>
                <a:ext cx="253039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42" name="Rettangolo 141">
                <a:extLst>
                  <a:ext uri="{FF2B5EF4-FFF2-40B4-BE49-F238E27FC236}">
                    <a16:creationId xmlns:a16="http://schemas.microsoft.com/office/drawing/2014/main" id="{10B9A4DF-C26F-4ACC-B9AE-A1F91A2E7FC1}"/>
                  </a:ext>
                </a:extLst>
              </p:cNvPr>
              <p:cNvSpPr/>
              <p:nvPr/>
            </p:nvSpPr>
            <p:spPr>
              <a:xfrm>
                <a:off x="4875490" y="5002303"/>
                <a:ext cx="253039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pic>
            <p:nvPicPr>
              <p:cNvPr id="143" name="Immagine 142">
                <a:extLst>
                  <a:ext uri="{FF2B5EF4-FFF2-40B4-BE49-F238E27FC236}">
                    <a16:creationId xmlns:a16="http://schemas.microsoft.com/office/drawing/2014/main" id="{FAD52BFF-13AE-4AD6-8130-FAF7EAD4B0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9927" y="5219289"/>
                <a:ext cx="668666" cy="253257"/>
              </a:xfrm>
              <a:prstGeom prst="rect">
                <a:avLst/>
              </a:prstGeom>
            </p:spPr>
          </p:pic>
          <p:pic>
            <p:nvPicPr>
              <p:cNvPr id="144" name="Immagine 143">
                <a:extLst>
                  <a:ext uri="{FF2B5EF4-FFF2-40B4-BE49-F238E27FC236}">
                    <a16:creationId xmlns:a16="http://schemas.microsoft.com/office/drawing/2014/main" id="{98B430CD-4508-421D-9B46-9A3621E04D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0910" y="4352696"/>
                <a:ext cx="1024705" cy="461770"/>
              </a:xfrm>
              <a:prstGeom prst="rect">
                <a:avLst/>
              </a:prstGeom>
            </p:spPr>
          </p:pic>
          <p:pic>
            <p:nvPicPr>
              <p:cNvPr id="145" name="Immagine 144" descr="Immagine che contiene disegnando&#10;&#10;Descrizione generata automaticamente">
                <a:extLst>
                  <a:ext uri="{FF2B5EF4-FFF2-40B4-BE49-F238E27FC236}">
                    <a16:creationId xmlns:a16="http://schemas.microsoft.com/office/drawing/2014/main" id="{703AE5E0-6FAD-4BD1-9FE3-FE60911817B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95846" y="3529936"/>
                <a:ext cx="1395761" cy="485482"/>
              </a:xfrm>
              <a:prstGeom prst="rect">
                <a:avLst/>
              </a:prstGeom>
            </p:spPr>
          </p:pic>
          <p:pic>
            <p:nvPicPr>
              <p:cNvPr id="146" name="Immagine 145">
                <a:extLst>
                  <a:ext uri="{FF2B5EF4-FFF2-40B4-BE49-F238E27FC236}">
                    <a16:creationId xmlns:a16="http://schemas.microsoft.com/office/drawing/2014/main" id="{E3A5ACE0-0776-4E31-AA1E-63493AA145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49925" y="3498636"/>
                <a:ext cx="382624" cy="366342"/>
              </a:xfrm>
              <a:prstGeom prst="rect">
                <a:avLst/>
              </a:prstGeom>
            </p:spPr>
          </p:pic>
          <p:pic>
            <p:nvPicPr>
              <p:cNvPr id="147" name="Immagine 146">
                <a:extLst>
                  <a:ext uri="{FF2B5EF4-FFF2-40B4-BE49-F238E27FC236}">
                    <a16:creationId xmlns:a16="http://schemas.microsoft.com/office/drawing/2014/main" id="{889A39B1-AB3E-447C-8F17-9454B59B761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49925" y="4285709"/>
                <a:ext cx="382624" cy="366342"/>
              </a:xfrm>
              <a:prstGeom prst="rect">
                <a:avLst/>
              </a:prstGeom>
            </p:spPr>
          </p:pic>
          <p:pic>
            <p:nvPicPr>
              <p:cNvPr id="148" name="Immagine 147">
                <a:extLst>
                  <a:ext uri="{FF2B5EF4-FFF2-40B4-BE49-F238E27FC236}">
                    <a16:creationId xmlns:a16="http://schemas.microsoft.com/office/drawing/2014/main" id="{9062FC0E-DACF-4038-B533-DBFB785A59C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49925" y="5081551"/>
                <a:ext cx="382624" cy="366342"/>
              </a:xfrm>
              <a:prstGeom prst="rect">
                <a:avLst/>
              </a:prstGeom>
            </p:spPr>
          </p:pic>
          <p:sp>
            <p:nvSpPr>
              <p:cNvPr id="152" name="CasellaDiTesto 151">
                <a:extLst>
                  <a:ext uri="{FF2B5EF4-FFF2-40B4-BE49-F238E27FC236}">
                    <a16:creationId xmlns:a16="http://schemas.microsoft.com/office/drawing/2014/main" id="{BF01BACE-2F42-4CBB-AD0F-7CD392B9DDCA}"/>
                  </a:ext>
                </a:extLst>
              </p:cNvPr>
              <p:cNvSpPr txBox="1"/>
              <p:nvPr/>
            </p:nvSpPr>
            <p:spPr>
              <a:xfrm>
                <a:off x="5521882" y="4227078"/>
                <a:ext cx="1287576" cy="625711"/>
              </a:xfrm>
              <a:prstGeom prst="rect">
                <a:avLst/>
              </a:prstGeom>
              <a:noFill/>
            </p:spPr>
            <p:txBody>
              <a:bodyPr wrap="square" rtlCol="0">
                <a:spAutoFit/>
              </a:bodyPr>
              <a:lstStyle/>
              <a:p>
                <a:r>
                  <a:rPr lang="it-IT" sz="600" dirty="0"/>
                  <a:t>Disponibilità</a:t>
                </a:r>
              </a:p>
              <a:p>
                <a:r>
                  <a:rPr lang="it-IT" sz="600" dirty="0"/>
                  <a:t>Prezzo: 2,30€</a:t>
                </a:r>
              </a:p>
            </p:txBody>
          </p:sp>
          <p:pic>
            <p:nvPicPr>
              <p:cNvPr id="153" name="Immagine 152">
                <a:extLst>
                  <a:ext uri="{FF2B5EF4-FFF2-40B4-BE49-F238E27FC236}">
                    <a16:creationId xmlns:a16="http://schemas.microsoft.com/office/drawing/2014/main" id="{C37E99CD-4C50-45CD-BBD9-05AAC3503D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12619" y="5171273"/>
                <a:ext cx="162444" cy="162444"/>
              </a:xfrm>
              <a:prstGeom prst="rect">
                <a:avLst/>
              </a:prstGeom>
            </p:spPr>
          </p:pic>
          <p:pic>
            <p:nvPicPr>
              <p:cNvPr id="156" name="Immagine 155">
                <a:extLst>
                  <a:ext uri="{FF2B5EF4-FFF2-40B4-BE49-F238E27FC236}">
                    <a16:creationId xmlns:a16="http://schemas.microsoft.com/office/drawing/2014/main" id="{189AD91F-C777-40E6-B039-D7C3EF1C10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43346" y="3633909"/>
                <a:ext cx="162444" cy="162444"/>
              </a:xfrm>
              <a:prstGeom prst="rect">
                <a:avLst/>
              </a:prstGeom>
            </p:spPr>
          </p:pic>
          <p:pic>
            <p:nvPicPr>
              <p:cNvPr id="157" name="Immagine 156">
                <a:extLst>
                  <a:ext uri="{FF2B5EF4-FFF2-40B4-BE49-F238E27FC236}">
                    <a16:creationId xmlns:a16="http://schemas.microsoft.com/office/drawing/2014/main" id="{5A4BA80F-9108-4844-B28C-F4D10D9399C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77787" y="4326919"/>
                <a:ext cx="179296" cy="179296"/>
              </a:xfrm>
              <a:prstGeom prst="rect">
                <a:avLst/>
              </a:prstGeom>
            </p:spPr>
          </p:pic>
          <p:sp>
            <p:nvSpPr>
              <p:cNvPr id="158" name="CasellaDiTesto 157">
                <a:extLst>
                  <a:ext uri="{FF2B5EF4-FFF2-40B4-BE49-F238E27FC236}">
                    <a16:creationId xmlns:a16="http://schemas.microsoft.com/office/drawing/2014/main" id="{A8275B6B-65A5-4B7E-A246-3A3BAD814DAC}"/>
                  </a:ext>
                </a:extLst>
              </p:cNvPr>
              <p:cNvSpPr txBox="1"/>
              <p:nvPr/>
            </p:nvSpPr>
            <p:spPr>
              <a:xfrm>
                <a:off x="5259044" y="650935"/>
                <a:ext cx="1763280" cy="499501"/>
              </a:xfrm>
              <a:prstGeom prst="rect">
                <a:avLst/>
              </a:prstGeom>
              <a:noFill/>
            </p:spPr>
            <p:txBody>
              <a:bodyPr wrap="square" rtlCol="0">
                <a:spAutoFit/>
              </a:bodyPr>
              <a:lstStyle/>
              <a:p>
                <a:r>
                  <a:rPr lang="it-IT" sz="1000" b="1" dirty="0">
                    <a:ln w="3175">
                      <a:solidFill>
                        <a:schemeClr val="tx1"/>
                      </a:solidFill>
                    </a:ln>
                    <a:solidFill>
                      <a:srgbClr val="FFD800"/>
                    </a:solidFill>
                  </a:rPr>
                  <a:t>Disponibilità</a:t>
                </a:r>
                <a:endParaRPr lang="it-IT" sz="1000" dirty="0"/>
              </a:p>
            </p:txBody>
          </p:sp>
          <p:pic>
            <p:nvPicPr>
              <p:cNvPr id="159" name="Immagine 158">
                <a:extLst>
                  <a:ext uri="{FF2B5EF4-FFF2-40B4-BE49-F238E27FC236}">
                    <a16:creationId xmlns:a16="http://schemas.microsoft.com/office/drawing/2014/main" id="{0E858343-32B0-4703-8EBA-4715BE14BA4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72746" y="527011"/>
                <a:ext cx="677674" cy="677674"/>
              </a:xfrm>
              <a:prstGeom prst="rect">
                <a:avLst/>
              </a:prstGeom>
            </p:spPr>
          </p:pic>
        </p:grpSp>
        <p:sp>
          <p:nvSpPr>
            <p:cNvPr id="161" name="CasellaDiTesto 160">
              <a:extLst>
                <a:ext uri="{FF2B5EF4-FFF2-40B4-BE49-F238E27FC236}">
                  <a16:creationId xmlns:a16="http://schemas.microsoft.com/office/drawing/2014/main" id="{C88A004B-E768-497A-B30C-29F1E2FE4D96}"/>
                </a:ext>
              </a:extLst>
            </p:cNvPr>
            <p:cNvSpPr txBox="1"/>
            <p:nvPr/>
          </p:nvSpPr>
          <p:spPr>
            <a:xfrm>
              <a:off x="8446345" y="4796327"/>
              <a:ext cx="796277" cy="353364"/>
            </a:xfrm>
            <a:prstGeom prst="rect">
              <a:avLst/>
            </a:prstGeom>
            <a:noFill/>
          </p:spPr>
          <p:txBody>
            <a:bodyPr wrap="square" rtlCol="0">
              <a:spAutoFit/>
            </a:bodyPr>
            <a:lstStyle/>
            <a:p>
              <a:r>
                <a:rPr lang="it-IT" sz="600" dirty="0"/>
                <a:t>Disponibilità</a:t>
              </a:r>
            </a:p>
            <a:p>
              <a:r>
                <a:rPr lang="it-IT" sz="600" dirty="0"/>
                <a:t>Prezzo: 2,50€</a:t>
              </a:r>
            </a:p>
          </p:txBody>
        </p:sp>
        <p:sp>
          <p:nvSpPr>
            <p:cNvPr id="163" name="CasellaDiTesto 162">
              <a:extLst>
                <a:ext uri="{FF2B5EF4-FFF2-40B4-BE49-F238E27FC236}">
                  <a16:creationId xmlns:a16="http://schemas.microsoft.com/office/drawing/2014/main" id="{3CC475B5-CF6F-4E66-A947-66FC80104DEB}"/>
                </a:ext>
              </a:extLst>
            </p:cNvPr>
            <p:cNvSpPr txBox="1"/>
            <p:nvPr/>
          </p:nvSpPr>
          <p:spPr>
            <a:xfrm>
              <a:off x="8511536" y="5672645"/>
              <a:ext cx="796277" cy="353364"/>
            </a:xfrm>
            <a:prstGeom prst="rect">
              <a:avLst/>
            </a:prstGeom>
            <a:noFill/>
          </p:spPr>
          <p:txBody>
            <a:bodyPr wrap="square" rtlCol="0">
              <a:spAutoFit/>
            </a:bodyPr>
            <a:lstStyle/>
            <a:p>
              <a:r>
                <a:rPr lang="it-IT" sz="600" dirty="0"/>
                <a:t>Disponibilità</a:t>
              </a:r>
            </a:p>
            <a:p>
              <a:r>
                <a:rPr lang="it-IT" sz="600" dirty="0"/>
                <a:t>Prezzo: 2,60€</a:t>
              </a:r>
            </a:p>
          </p:txBody>
        </p:sp>
      </p:grpSp>
      <p:sp>
        <p:nvSpPr>
          <p:cNvPr id="2" name="CasellaDiTesto 1">
            <a:extLst>
              <a:ext uri="{FF2B5EF4-FFF2-40B4-BE49-F238E27FC236}">
                <a16:creationId xmlns:a16="http://schemas.microsoft.com/office/drawing/2014/main" id="{F22E2788-6EA4-4241-9270-F262218BFE34}"/>
              </a:ext>
            </a:extLst>
          </p:cNvPr>
          <p:cNvSpPr txBox="1"/>
          <p:nvPr/>
        </p:nvSpPr>
        <p:spPr>
          <a:xfrm>
            <a:off x="218469" y="454157"/>
            <a:ext cx="8707059" cy="584775"/>
          </a:xfrm>
          <a:prstGeom prst="rect">
            <a:avLst/>
          </a:prstGeom>
          <a:noFill/>
        </p:spPr>
        <p:txBody>
          <a:bodyPr wrap="square" rtlCol="0">
            <a:spAutoFit/>
          </a:bodyPr>
          <a:lstStyle/>
          <a:p>
            <a:pPr algn="ctr"/>
            <a:r>
              <a:rPr lang="it-IT" sz="3200" dirty="0">
                <a:latin typeface="Mikan DEMO" pitchFamily="50" charset="0"/>
              </a:rPr>
              <a:t>Disponibilità prodotti live e migliore offerta</a:t>
            </a:r>
          </a:p>
        </p:txBody>
      </p:sp>
      <p:sp>
        <p:nvSpPr>
          <p:cNvPr id="7" name="CasellaDiTesto 6">
            <a:extLst>
              <a:ext uri="{FF2B5EF4-FFF2-40B4-BE49-F238E27FC236}">
                <a16:creationId xmlns:a16="http://schemas.microsoft.com/office/drawing/2014/main" id="{32784789-E19C-4131-89ED-A1A156D0A743}"/>
              </a:ext>
            </a:extLst>
          </p:cNvPr>
          <p:cNvSpPr txBox="1"/>
          <p:nvPr/>
        </p:nvSpPr>
        <p:spPr>
          <a:xfrm>
            <a:off x="6293240" y="5376429"/>
            <a:ext cx="2117324" cy="184666"/>
          </a:xfrm>
          <a:prstGeom prst="rect">
            <a:avLst/>
          </a:prstGeom>
          <a:noFill/>
        </p:spPr>
        <p:txBody>
          <a:bodyPr wrap="square" rtlCol="0">
            <a:spAutoFit/>
          </a:bodyPr>
          <a:lstStyle/>
          <a:p>
            <a:pPr algn="ctr"/>
            <a:r>
              <a:rPr lang="it-IT" sz="600" dirty="0"/>
              <a:t>ATTENZIONE: Immagine solo a scopo indicativo</a:t>
            </a:r>
          </a:p>
        </p:txBody>
      </p:sp>
    </p:spTree>
    <p:extLst>
      <p:ext uri="{BB962C8B-B14F-4D97-AF65-F5344CB8AC3E}">
        <p14:creationId xmlns:p14="http://schemas.microsoft.com/office/powerpoint/2010/main" val="2640012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magine 24">
            <a:extLst>
              <a:ext uri="{FF2B5EF4-FFF2-40B4-BE49-F238E27FC236}">
                <a16:creationId xmlns:a16="http://schemas.microsoft.com/office/drawing/2014/main" id="{03457291-BED4-4BC3-BBBF-8E3E08B38555}"/>
              </a:ext>
            </a:extLst>
          </p:cNvPr>
          <p:cNvPicPr>
            <a:picLocks noChangeAspect="1"/>
          </p:cNvPicPr>
          <p:nvPr/>
        </p:nvPicPr>
        <p:blipFill rotWithShape="1">
          <a:blip r:embed="rId2">
            <a:alphaModFix amt="67000"/>
            <a:extLst>
              <a:ext uri="{BEBA8EAE-BF5A-486C-A8C5-ECC9F3942E4B}">
                <a14:imgProps xmlns:a14="http://schemas.microsoft.com/office/drawing/2010/main">
                  <a14:imgLayer r:embed="rId3">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0" y="0"/>
            <a:ext cx="9144000" cy="6858000"/>
          </a:xfrm>
          <a:prstGeom prst="rect">
            <a:avLst/>
          </a:prstGeom>
        </p:spPr>
      </p:pic>
      <p:pic>
        <p:nvPicPr>
          <p:cNvPr id="33" name="Immagine 32">
            <a:extLst>
              <a:ext uri="{FF2B5EF4-FFF2-40B4-BE49-F238E27FC236}">
                <a16:creationId xmlns:a16="http://schemas.microsoft.com/office/drawing/2014/main" id="{C1BD5C01-08FB-48D4-8B62-1348FBC82275}"/>
              </a:ext>
            </a:extLst>
          </p:cNvPr>
          <p:cNvPicPr>
            <a:picLocks noChangeAspect="1"/>
          </p:cNvPicPr>
          <p:nvPr/>
        </p:nvPicPr>
        <p:blipFill rotWithShape="1">
          <a:blip r:embed="rId4">
            <a:extLst>
              <a:ext uri="{28A0092B-C50C-407E-A947-70E740481C1C}">
                <a14:useLocalDpi xmlns:a14="http://schemas.microsoft.com/office/drawing/2010/main" val="0"/>
              </a:ext>
            </a:extLst>
          </a:blip>
          <a:srcRect l="62975" r="17283" b="42024"/>
          <a:stretch/>
        </p:blipFill>
        <p:spPr>
          <a:xfrm>
            <a:off x="7115449" y="2207844"/>
            <a:ext cx="1444170" cy="2828783"/>
          </a:xfrm>
          <a:prstGeom prst="rect">
            <a:avLst/>
          </a:prstGeom>
        </p:spPr>
      </p:pic>
      <p:grpSp>
        <p:nvGrpSpPr>
          <p:cNvPr id="4" name="Gruppo 3">
            <a:extLst>
              <a:ext uri="{FF2B5EF4-FFF2-40B4-BE49-F238E27FC236}">
                <a16:creationId xmlns:a16="http://schemas.microsoft.com/office/drawing/2014/main" id="{67098BC4-BBFC-4929-B694-7213D97A9049}"/>
              </a:ext>
            </a:extLst>
          </p:cNvPr>
          <p:cNvGrpSpPr>
            <a:grpSpLocks noChangeAspect="1"/>
          </p:cNvGrpSpPr>
          <p:nvPr/>
        </p:nvGrpSpPr>
        <p:grpSpPr>
          <a:xfrm>
            <a:off x="6237556" y="1912235"/>
            <a:ext cx="2965959" cy="3420000"/>
            <a:chOff x="3444301" y="0"/>
            <a:chExt cx="5331105" cy="6938052"/>
          </a:xfrm>
        </p:grpSpPr>
        <p:sp>
          <p:nvSpPr>
            <p:cNvPr id="5" name="Rettangolo 4">
              <a:extLst>
                <a:ext uri="{FF2B5EF4-FFF2-40B4-BE49-F238E27FC236}">
                  <a16:creationId xmlns:a16="http://schemas.microsoft.com/office/drawing/2014/main" id="{D8225329-0451-449D-A1D3-3EE080003D58}"/>
                </a:ext>
              </a:extLst>
            </p:cNvPr>
            <p:cNvSpPr/>
            <p:nvPr/>
          </p:nvSpPr>
          <p:spPr>
            <a:xfrm>
              <a:off x="4653564" y="512617"/>
              <a:ext cx="2884872" cy="747280"/>
            </a:xfrm>
            <a:prstGeom prst="rect">
              <a:avLst/>
            </a:prstGeom>
            <a:solidFill>
              <a:srgbClr val="C4C1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pic>
          <p:nvPicPr>
            <p:cNvPr id="6" name="Immagine 5" descr="Immagine che contiene monitor, elettronico, schermo, sedendo&#10;&#10;Descrizione generata automaticamente">
              <a:extLst>
                <a:ext uri="{FF2B5EF4-FFF2-40B4-BE49-F238E27FC236}">
                  <a16:creationId xmlns:a16="http://schemas.microsoft.com/office/drawing/2014/main" id="{01E2E417-E777-4BF3-954B-4E86D53692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4301" y="0"/>
              <a:ext cx="5331105" cy="6938052"/>
            </a:xfrm>
            <a:prstGeom prst="rect">
              <a:avLst/>
            </a:prstGeom>
          </p:spPr>
        </p:pic>
        <p:pic>
          <p:nvPicPr>
            <p:cNvPr id="7" name="Immagine 6">
              <a:extLst>
                <a:ext uri="{FF2B5EF4-FFF2-40B4-BE49-F238E27FC236}">
                  <a16:creationId xmlns:a16="http://schemas.microsoft.com/office/drawing/2014/main" id="{D3B65249-8B19-4CC5-8CAF-57A5C398EA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8115" y="616064"/>
              <a:ext cx="588414" cy="588414"/>
            </a:xfrm>
            <a:prstGeom prst="rect">
              <a:avLst/>
            </a:prstGeom>
          </p:spPr>
        </p:pic>
        <p:sp>
          <p:nvSpPr>
            <p:cNvPr id="8" name="CasellaDiTesto 7">
              <a:extLst>
                <a:ext uri="{FF2B5EF4-FFF2-40B4-BE49-F238E27FC236}">
                  <a16:creationId xmlns:a16="http://schemas.microsoft.com/office/drawing/2014/main" id="{E348B113-549F-4FE3-B747-44642ACD45BF}"/>
                </a:ext>
              </a:extLst>
            </p:cNvPr>
            <p:cNvSpPr txBox="1"/>
            <p:nvPr/>
          </p:nvSpPr>
          <p:spPr>
            <a:xfrm>
              <a:off x="5465343" y="162634"/>
              <a:ext cx="1357745" cy="1045832"/>
            </a:xfrm>
            <a:prstGeom prst="rect">
              <a:avLst/>
            </a:prstGeom>
            <a:noFill/>
          </p:spPr>
          <p:txBody>
            <a:bodyPr wrap="square" rtlCol="0">
              <a:spAutoFit/>
            </a:bodyPr>
            <a:lstStyle/>
            <a:p>
              <a:r>
                <a:rPr lang="it-IT" sz="1350" dirty="0"/>
                <a:t>   </a:t>
              </a:r>
              <a:r>
                <a:rPr lang="it-IT" sz="1400" b="1" dirty="0">
                  <a:ln w="3175">
                    <a:solidFill>
                      <a:schemeClr val="tx1"/>
                    </a:solidFill>
                  </a:ln>
                  <a:solidFill>
                    <a:srgbClr val="FFD800"/>
                  </a:solidFill>
                </a:rPr>
                <a:t>Mappa</a:t>
              </a:r>
            </a:p>
          </p:txBody>
        </p:sp>
        <p:pic>
          <p:nvPicPr>
            <p:cNvPr id="9" name="Immagine 8">
              <a:extLst>
                <a:ext uri="{FF2B5EF4-FFF2-40B4-BE49-F238E27FC236}">
                  <a16:creationId xmlns:a16="http://schemas.microsoft.com/office/drawing/2014/main" id="{C15FE1C1-CF55-4340-80E1-584E6F9F0D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0633" y="1758745"/>
              <a:ext cx="2478442" cy="2200857"/>
            </a:xfrm>
            <a:prstGeom prst="rect">
              <a:avLst/>
            </a:prstGeom>
          </p:spPr>
        </p:pic>
        <p:pic>
          <p:nvPicPr>
            <p:cNvPr id="10" name="Immagine 9">
              <a:extLst>
                <a:ext uri="{FF2B5EF4-FFF2-40B4-BE49-F238E27FC236}">
                  <a16:creationId xmlns:a16="http://schemas.microsoft.com/office/drawing/2014/main" id="{39C5C458-7D47-49FE-90D3-0D4821965C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0424" y="1321517"/>
              <a:ext cx="914403" cy="346330"/>
            </a:xfrm>
            <a:prstGeom prst="rect">
              <a:avLst/>
            </a:prstGeom>
          </p:spPr>
        </p:pic>
        <p:sp>
          <p:nvSpPr>
            <p:cNvPr id="11" name="Rettangolo 10">
              <a:extLst>
                <a:ext uri="{FF2B5EF4-FFF2-40B4-BE49-F238E27FC236}">
                  <a16:creationId xmlns:a16="http://schemas.microsoft.com/office/drawing/2014/main" id="{063E3F1D-D862-4EA1-A183-2E82253CEC2D}"/>
                </a:ext>
              </a:extLst>
            </p:cNvPr>
            <p:cNvSpPr/>
            <p:nvPr/>
          </p:nvSpPr>
          <p:spPr>
            <a:xfrm>
              <a:off x="4870633" y="4402942"/>
              <a:ext cx="1460894" cy="4710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2" name="Rettangolo 11">
              <a:extLst>
                <a:ext uri="{FF2B5EF4-FFF2-40B4-BE49-F238E27FC236}">
                  <a16:creationId xmlns:a16="http://schemas.microsoft.com/office/drawing/2014/main" id="{9373235E-5122-4B03-9925-4F8096EC3E85}"/>
                </a:ext>
              </a:extLst>
            </p:cNvPr>
            <p:cNvSpPr/>
            <p:nvPr/>
          </p:nvSpPr>
          <p:spPr>
            <a:xfrm>
              <a:off x="6553200" y="4402942"/>
              <a:ext cx="795875" cy="4710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3" name="CasellaDiTesto 12">
              <a:extLst>
                <a:ext uri="{FF2B5EF4-FFF2-40B4-BE49-F238E27FC236}">
                  <a16:creationId xmlns:a16="http://schemas.microsoft.com/office/drawing/2014/main" id="{BA20F27E-BE26-4E4E-B578-7DE61E1A1188}"/>
                </a:ext>
              </a:extLst>
            </p:cNvPr>
            <p:cNvSpPr txBox="1"/>
            <p:nvPr/>
          </p:nvSpPr>
          <p:spPr>
            <a:xfrm>
              <a:off x="4853352" y="4416318"/>
              <a:ext cx="1460893" cy="491934"/>
            </a:xfrm>
            <a:prstGeom prst="rect">
              <a:avLst/>
            </a:prstGeom>
            <a:noFill/>
          </p:spPr>
          <p:txBody>
            <a:bodyPr wrap="square" rtlCol="0">
              <a:spAutoFit/>
            </a:bodyPr>
            <a:lstStyle/>
            <a:p>
              <a:pPr algn="ctr"/>
              <a:r>
                <a:rPr lang="it-IT" sz="825" dirty="0"/>
                <a:t>PROSSIMO</a:t>
              </a:r>
            </a:p>
          </p:txBody>
        </p:sp>
        <p:sp>
          <p:nvSpPr>
            <p:cNvPr id="14" name="CasellaDiTesto 13">
              <a:extLst>
                <a:ext uri="{FF2B5EF4-FFF2-40B4-BE49-F238E27FC236}">
                  <a16:creationId xmlns:a16="http://schemas.microsoft.com/office/drawing/2014/main" id="{9A99C1B3-2A3C-4908-B699-4E5883DF968C}"/>
                </a:ext>
              </a:extLst>
            </p:cNvPr>
            <p:cNvSpPr txBox="1"/>
            <p:nvPr/>
          </p:nvSpPr>
          <p:spPr>
            <a:xfrm>
              <a:off x="6553198" y="4410252"/>
              <a:ext cx="795875" cy="491934"/>
            </a:xfrm>
            <a:prstGeom prst="rect">
              <a:avLst/>
            </a:prstGeom>
            <a:noFill/>
          </p:spPr>
          <p:txBody>
            <a:bodyPr wrap="square" rtlCol="0">
              <a:spAutoFit/>
            </a:bodyPr>
            <a:lstStyle/>
            <a:p>
              <a:pPr algn="ctr"/>
              <a:r>
                <a:rPr lang="it-IT" sz="825" dirty="0"/>
                <a:t>FINE</a:t>
              </a:r>
            </a:p>
          </p:txBody>
        </p:sp>
        <p:sp>
          <p:nvSpPr>
            <p:cNvPr id="15" name="CasellaDiTesto 14">
              <a:extLst>
                <a:ext uri="{FF2B5EF4-FFF2-40B4-BE49-F238E27FC236}">
                  <a16:creationId xmlns:a16="http://schemas.microsoft.com/office/drawing/2014/main" id="{D5047884-C805-43B0-ADF4-CFF031A527A9}"/>
                </a:ext>
              </a:extLst>
            </p:cNvPr>
            <p:cNvSpPr txBox="1"/>
            <p:nvPr/>
          </p:nvSpPr>
          <p:spPr>
            <a:xfrm>
              <a:off x="4828408" y="3985381"/>
              <a:ext cx="2478441" cy="414260"/>
            </a:xfrm>
            <a:prstGeom prst="rect">
              <a:avLst/>
            </a:prstGeom>
            <a:noFill/>
          </p:spPr>
          <p:txBody>
            <a:bodyPr wrap="square" rtlCol="0">
              <a:spAutoFit/>
            </a:bodyPr>
            <a:lstStyle/>
            <a:p>
              <a:r>
                <a:rPr lang="it-IT" sz="600" dirty="0"/>
                <a:t>Gira a destra verso scaffale 7</a:t>
              </a:r>
            </a:p>
          </p:txBody>
        </p:sp>
        <p:sp>
          <p:nvSpPr>
            <p:cNvPr id="16" name="CasellaDiTesto 15">
              <a:extLst>
                <a:ext uri="{FF2B5EF4-FFF2-40B4-BE49-F238E27FC236}">
                  <a16:creationId xmlns:a16="http://schemas.microsoft.com/office/drawing/2014/main" id="{AD96A0DF-A447-4BA8-9ED5-527FA136BB15}"/>
                </a:ext>
              </a:extLst>
            </p:cNvPr>
            <p:cNvSpPr txBox="1"/>
            <p:nvPr/>
          </p:nvSpPr>
          <p:spPr>
            <a:xfrm>
              <a:off x="4838994" y="4862284"/>
              <a:ext cx="875069" cy="414260"/>
            </a:xfrm>
            <a:prstGeom prst="rect">
              <a:avLst/>
            </a:prstGeom>
            <a:noFill/>
          </p:spPr>
          <p:txBody>
            <a:bodyPr wrap="square" rtlCol="0">
              <a:spAutoFit/>
            </a:bodyPr>
            <a:lstStyle/>
            <a:p>
              <a:r>
                <a:rPr lang="it-IT" sz="600" dirty="0"/>
                <a:t>Vai a:</a:t>
              </a:r>
            </a:p>
          </p:txBody>
        </p:sp>
        <p:sp>
          <p:nvSpPr>
            <p:cNvPr id="17" name="Rettangolo 16">
              <a:extLst>
                <a:ext uri="{FF2B5EF4-FFF2-40B4-BE49-F238E27FC236}">
                  <a16:creationId xmlns:a16="http://schemas.microsoft.com/office/drawing/2014/main" id="{06EA6AB0-739A-4DAA-8341-DAA19372D87D}"/>
                </a:ext>
              </a:extLst>
            </p:cNvPr>
            <p:cNvSpPr/>
            <p:nvPr/>
          </p:nvSpPr>
          <p:spPr>
            <a:xfrm>
              <a:off x="4870633" y="5192561"/>
              <a:ext cx="2347585"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8" name="Rettangolo 17">
              <a:extLst>
                <a:ext uri="{FF2B5EF4-FFF2-40B4-BE49-F238E27FC236}">
                  <a16:creationId xmlns:a16="http://schemas.microsoft.com/office/drawing/2014/main" id="{49B3BD45-99A5-4722-B54D-E1CC3EE7FC6B}"/>
                </a:ext>
              </a:extLst>
            </p:cNvPr>
            <p:cNvSpPr/>
            <p:nvPr/>
          </p:nvSpPr>
          <p:spPr>
            <a:xfrm>
              <a:off x="4870633" y="5729627"/>
              <a:ext cx="2347585"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pic>
          <p:nvPicPr>
            <p:cNvPr id="19" name="Immagine 18" descr="Immagine che contiene testo&#10;&#10;Descrizione generata automaticamente">
              <a:extLst>
                <a:ext uri="{FF2B5EF4-FFF2-40B4-BE49-F238E27FC236}">
                  <a16:creationId xmlns:a16="http://schemas.microsoft.com/office/drawing/2014/main" id="{53AC5748-956F-4B79-9671-DF0B415C0A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69545" y="5203304"/>
              <a:ext cx="222666" cy="340269"/>
            </a:xfrm>
            <a:prstGeom prst="rect">
              <a:avLst/>
            </a:prstGeom>
          </p:spPr>
        </p:pic>
        <p:pic>
          <p:nvPicPr>
            <p:cNvPr id="20" name="Immagine 19" descr="Immagine che contiene bevanda, cibo, interni, sedendo&#10;&#10;Descrizione generata automaticamente">
              <a:extLst>
                <a:ext uri="{FF2B5EF4-FFF2-40B4-BE49-F238E27FC236}">
                  <a16:creationId xmlns:a16="http://schemas.microsoft.com/office/drawing/2014/main" id="{5E31C018-7DD6-4D95-A78C-E4589556C5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24965" y="5746324"/>
              <a:ext cx="114771" cy="369332"/>
            </a:xfrm>
            <a:prstGeom prst="rect">
              <a:avLst/>
            </a:prstGeom>
          </p:spPr>
        </p:pic>
        <p:sp>
          <p:nvSpPr>
            <p:cNvPr id="21" name="CasellaDiTesto 20">
              <a:extLst>
                <a:ext uri="{FF2B5EF4-FFF2-40B4-BE49-F238E27FC236}">
                  <a16:creationId xmlns:a16="http://schemas.microsoft.com/office/drawing/2014/main" id="{01DB7250-BE8E-40D0-B638-C292FEE02A1C}"/>
                </a:ext>
              </a:extLst>
            </p:cNvPr>
            <p:cNvSpPr txBox="1"/>
            <p:nvPr/>
          </p:nvSpPr>
          <p:spPr>
            <a:xfrm>
              <a:off x="5210948" y="5160579"/>
              <a:ext cx="2347586" cy="491934"/>
            </a:xfrm>
            <a:prstGeom prst="rect">
              <a:avLst/>
            </a:prstGeom>
            <a:noFill/>
          </p:spPr>
          <p:txBody>
            <a:bodyPr wrap="square" rtlCol="0">
              <a:spAutoFit/>
            </a:bodyPr>
            <a:lstStyle/>
            <a:p>
              <a:r>
                <a:rPr lang="it-IT" sz="825" dirty="0"/>
                <a:t>Mulino bianco galletti </a:t>
              </a:r>
            </a:p>
          </p:txBody>
        </p:sp>
        <p:sp>
          <p:nvSpPr>
            <p:cNvPr id="22" name="CasellaDiTesto 21">
              <a:extLst>
                <a:ext uri="{FF2B5EF4-FFF2-40B4-BE49-F238E27FC236}">
                  <a16:creationId xmlns:a16="http://schemas.microsoft.com/office/drawing/2014/main" id="{43454EFF-ED71-4DDB-96B7-07BC2493A84B}"/>
                </a:ext>
              </a:extLst>
            </p:cNvPr>
            <p:cNvSpPr txBox="1"/>
            <p:nvPr/>
          </p:nvSpPr>
          <p:spPr>
            <a:xfrm>
              <a:off x="5314791" y="5710915"/>
              <a:ext cx="1676702" cy="491934"/>
            </a:xfrm>
            <a:prstGeom prst="rect">
              <a:avLst/>
            </a:prstGeom>
            <a:noFill/>
          </p:spPr>
          <p:txBody>
            <a:bodyPr wrap="square" rtlCol="0">
              <a:spAutoFit/>
            </a:bodyPr>
            <a:lstStyle/>
            <a:p>
              <a:r>
                <a:rPr lang="it-IT" sz="825" dirty="0"/>
                <a:t>Coca cola</a:t>
              </a:r>
            </a:p>
          </p:txBody>
        </p:sp>
        <p:pic>
          <p:nvPicPr>
            <p:cNvPr id="23" name="Immagine 22">
              <a:extLst>
                <a:ext uri="{FF2B5EF4-FFF2-40B4-BE49-F238E27FC236}">
                  <a16:creationId xmlns:a16="http://schemas.microsoft.com/office/drawing/2014/main" id="{3F5E39EC-0803-4CF6-8D85-32E86151A2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29584" y="5136859"/>
              <a:ext cx="138696" cy="978797"/>
            </a:xfrm>
            <a:prstGeom prst="rect">
              <a:avLst/>
            </a:prstGeom>
          </p:spPr>
        </p:pic>
        <p:pic>
          <p:nvPicPr>
            <p:cNvPr id="24" name="Immagine 23">
              <a:extLst>
                <a:ext uri="{FF2B5EF4-FFF2-40B4-BE49-F238E27FC236}">
                  <a16:creationId xmlns:a16="http://schemas.microsoft.com/office/drawing/2014/main" id="{9348C020-1300-4952-993C-FC5EAF74121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3087" y="607677"/>
              <a:ext cx="645193" cy="645193"/>
            </a:xfrm>
            <a:prstGeom prst="rect">
              <a:avLst/>
            </a:prstGeom>
          </p:spPr>
        </p:pic>
      </p:grpSp>
      <p:sp>
        <p:nvSpPr>
          <p:cNvPr id="3" name="CasellaDiTesto 2">
            <a:extLst>
              <a:ext uri="{FF2B5EF4-FFF2-40B4-BE49-F238E27FC236}">
                <a16:creationId xmlns:a16="http://schemas.microsoft.com/office/drawing/2014/main" id="{F3014666-874A-4D3E-A61F-61A7F44F41FA}"/>
              </a:ext>
            </a:extLst>
          </p:cNvPr>
          <p:cNvSpPr txBox="1"/>
          <p:nvPr/>
        </p:nvSpPr>
        <p:spPr>
          <a:xfrm>
            <a:off x="318861" y="1872486"/>
            <a:ext cx="6177130" cy="3005438"/>
          </a:xfrm>
          <a:prstGeom prst="rect">
            <a:avLst/>
          </a:prstGeom>
          <a:noFill/>
        </p:spPr>
        <p:txBody>
          <a:bodyPr wrap="square" rtlCol="0">
            <a:spAutoFit/>
          </a:bodyPr>
          <a:lstStyle/>
          <a:p>
            <a:pPr>
              <a:lnSpc>
                <a:spcPct val="150000"/>
              </a:lnSpc>
            </a:pPr>
            <a:r>
              <a:rPr lang="it-IT" sz="1600" b="1" dirty="0">
                <a:latin typeface="Avenir Next LT Pro" panose="020B0504020202020204" pitchFamily="34" charset="0"/>
              </a:rPr>
              <a:t>Ti è mai capitato di perderti all’interno di un grande centro commerciale e di conseguenza perdere molto tempo per trovare un prodotto?</a:t>
            </a:r>
          </a:p>
          <a:p>
            <a:pPr>
              <a:lnSpc>
                <a:spcPct val="150000"/>
              </a:lnSpc>
            </a:pPr>
            <a:endParaRPr lang="it-IT" sz="1600" dirty="0">
              <a:latin typeface="Avenir Next LT Pro" panose="020B0504020202020204" pitchFamily="34" charset="0"/>
            </a:endParaRPr>
          </a:p>
          <a:p>
            <a:pPr>
              <a:lnSpc>
                <a:spcPct val="150000"/>
              </a:lnSpc>
            </a:pPr>
            <a:r>
              <a:rPr lang="it-IT" sz="1600" dirty="0">
                <a:latin typeface="Avenir Next LT Pro" panose="020B0504020202020204" pitchFamily="34" charset="0"/>
              </a:rPr>
              <a:t> Da oggi dimentica di passare ore all’interno di un negozio. Sulla nuova app                       avrai a disposizione la mappa del tuo negozio con la possibilità di scegliere qual è il percorso più breve per raggiungere tutti i prodotti desiderati!</a:t>
            </a:r>
          </a:p>
        </p:txBody>
      </p:sp>
      <p:pic>
        <p:nvPicPr>
          <p:cNvPr id="26" name="Immagine 25">
            <a:extLst>
              <a:ext uri="{FF2B5EF4-FFF2-40B4-BE49-F238E27FC236}">
                <a16:creationId xmlns:a16="http://schemas.microsoft.com/office/drawing/2014/main" id="{4FE5106D-2B34-4EBD-A652-9345010860E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23464" y="3714750"/>
            <a:ext cx="1157345" cy="462938"/>
          </a:xfrm>
          <a:prstGeom prst="rect">
            <a:avLst/>
          </a:prstGeom>
        </p:spPr>
      </p:pic>
      <p:sp>
        <p:nvSpPr>
          <p:cNvPr id="27" name="CasellaDiTesto 26">
            <a:extLst>
              <a:ext uri="{FF2B5EF4-FFF2-40B4-BE49-F238E27FC236}">
                <a16:creationId xmlns:a16="http://schemas.microsoft.com/office/drawing/2014/main" id="{BC4C11E3-DF6C-478C-92A8-9E6E520EFAE1}"/>
              </a:ext>
            </a:extLst>
          </p:cNvPr>
          <p:cNvSpPr txBox="1"/>
          <p:nvPr/>
        </p:nvSpPr>
        <p:spPr>
          <a:xfrm>
            <a:off x="606233" y="334213"/>
            <a:ext cx="7931533" cy="1077218"/>
          </a:xfrm>
          <a:prstGeom prst="rect">
            <a:avLst/>
          </a:prstGeom>
          <a:noFill/>
        </p:spPr>
        <p:txBody>
          <a:bodyPr wrap="square" rtlCol="0">
            <a:spAutoFit/>
          </a:bodyPr>
          <a:lstStyle/>
          <a:p>
            <a:pPr algn="ctr"/>
            <a:r>
              <a:rPr lang="it-IT" sz="3200" dirty="0">
                <a:latin typeface="Mikan DEMO" pitchFamily="50" charset="0"/>
              </a:rPr>
              <a:t>Mappa centro commerciale e ricerca percorso più breve </a:t>
            </a:r>
          </a:p>
        </p:txBody>
      </p:sp>
      <p:sp>
        <p:nvSpPr>
          <p:cNvPr id="2" name="CasellaDiTesto 1">
            <a:extLst>
              <a:ext uri="{FF2B5EF4-FFF2-40B4-BE49-F238E27FC236}">
                <a16:creationId xmlns:a16="http://schemas.microsoft.com/office/drawing/2014/main" id="{126C96F3-9512-4D44-8E29-EAA63A4855B4}"/>
              </a:ext>
            </a:extLst>
          </p:cNvPr>
          <p:cNvSpPr txBox="1"/>
          <p:nvPr/>
        </p:nvSpPr>
        <p:spPr>
          <a:xfrm>
            <a:off x="6680990" y="5432270"/>
            <a:ext cx="2117324" cy="184666"/>
          </a:xfrm>
          <a:prstGeom prst="rect">
            <a:avLst/>
          </a:prstGeom>
          <a:noFill/>
        </p:spPr>
        <p:txBody>
          <a:bodyPr wrap="square" rtlCol="0">
            <a:spAutoFit/>
          </a:bodyPr>
          <a:lstStyle/>
          <a:p>
            <a:pPr algn="ctr"/>
            <a:r>
              <a:rPr lang="it-IT" sz="600" dirty="0"/>
              <a:t>ATTENZIONE: Immagine solo a scopo indicativo</a:t>
            </a:r>
          </a:p>
        </p:txBody>
      </p:sp>
    </p:spTree>
    <p:extLst>
      <p:ext uri="{BB962C8B-B14F-4D97-AF65-F5344CB8AC3E}">
        <p14:creationId xmlns:p14="http://schemas.microsoft.com/office/powerpoint/2010/main" val="1746767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22B207A6-623D-4830-B87C-85B879E49BA5}"/>
              </a:ext>
            </a:extLst>
          </p:cNvPr>
          <p:cNvPicPr>
            <a:picLocks noChangeAspect="1"/>
          </p:cNvPicPr>
          <p:nvPr/>
        </p:nvPicPr>
        <p:blipFill rotWithShape="1">
          <a:blip r:embed="rId2">
            <a:alphaModFix amt="67000"/>
            <a:extLst>
              <a:ext uri="{BEBA8EAE-BF5A-486C-A8C5-ECC9F3942E4B}">
                <a14:imgProps xmlns:a14="http://schemas.microsoft.com/office/drawing/2010/main">
                  <a14:imgLayer r:embed="rId3">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1" y="0"/>
            <a:ext cx="9144000" cy="6858000"/>
          </a:xfrm>
          <a:prstGeom prst="rect">
            <a:avLst/>
          </a:prstGeom>
        </p:spPr>
      </p:pic>
      <p:sp>
        <p:nvSpPr>
          <p:cNvPr id="20" name="CasellaDiTesto 19">
            <a:extLst>
              <a:ext uri="{FF2B5EF4-FFF2-40B4-BE49-F238E27FC236}">
                <a16:creationId xmlns:a16="http://schemas.microsoft.com/office/drawing/2014/main" id="{C11B0651-5D23-4C4F-ABC1-962609465EA4}"/>
              </a:ext>
            </a:extLst>
          </p:cNvPr>
          <p:cNvSpPr txBox="1"/>
          <p:nvPr/>
        </p:nvSpPr>
        <p:spPr>
          <a:xfrm>
            <a:off x="547454" y="2066290"/>
            <a:ext cx="4658826" cy="2266774"/>
          </a:xfrm>
          <a:prstGeom prst="rect">
            <a:avLst/>
          </a:prstGeom>
          <a:noFill/>
        </p:spPr>
        <p:txBody>
          <a:bodyPr wrap="square" rtlCol="0">
            <a:spAutoFit/>
          </a:bodyPr>
          <a:lstStyle/>
          <a:p>
            <a:pPr>
              <a:lnSpc>
                <a:spcPct val="150000"/>
              </a:lnSpc>
            </a:pPr>
            <a:r>
              <a:rPr lang="it-IT" sz="1600" b="1" dirty="0">
                <a:latin typeface="Avenir Next LT Pro" panose="020B0504020202020204" pitchFamily="34" charset="0"/>
              </a:rPr>
              <a:t>Hai mai dimenticato a casa la lista della spesa e non ricordavi più i prodotti da acquistare?</a:t>
            </a:r>
          </a:p>
          <a:p>
            <a:pPr>
              <a:lnSpc>
                <a:spcPct val="150000"/>
              </a:lnSpc>
            </a:pPr>
            <a:endParaRPr lang="it-IT" sz="1600" b="1" dirty="0">
              <a:latin typeface="Avenir Next LT Pro" panose="020B0504020202020204" pitchFamily="34" charset="0"/>
            </a:endParaRPr>
          </a:p>
          <a:p>
            <a:pPr>
              <a:lnSpc>
                <a:spcPct val="150000"/>
              </a:lnSpc>
            </a:pPr>
            <a:r>
              <a:rPr lang="it-IT" sz="1600" dirty="0">
                <a:latin typeface="Avenir Next LT Pro" panose="020B0504020202020204" pitchFamily="34" charset="0"/>
              </a:rPr>
              <a:t>Sull’ app                       sarà disponibile salvare i prodotti da acquistare e condividere la lista della spesa con altri utenti</a:t>
            </a:r>
          </a:p>
        </p:txBody>
      </p:sp>
      <p:pic>
        <p:nvPicPr>
          <p:cNvPr id="4" name="Immagine 3">
            <a:extLst>
              <a:ext uri="{FF2B5EF4-FFF2-40B4-BE49-F238E27FC236}">
                <a16:creationId xmlns:a16="http://schemas.microsoft.com/office/drawing/2014/main" id="{90CB3B35-AC6A-4721-AE45-20E779D5618C}"/>
              </a:ext>
            </a:extLst>
          </p:cNvPr>
          <p:cNvPicPr>
            <a:picLocks noChangeAspect="1"/>
          </p:cNvPicPr>
          <p:nvPr/>
        </p:nvPicPr>
        <p:blipFill rotWithShape="1">
          <a:blip r:embed="rId4">
            <a:extLst>
              <a:ext uri="{28A0092B-C50C-407E-A947-70E740481C1C}">
                <a14:useLocalDpi xmlns:a14="http://schemas.microsoft.com/office/drawing/2010/main" val="0"/>
              </a:ext>
            </a:extLst>
          </a:blip>
          <a:srcRect l="62975" r="17283" b="42024"/>
          <a:stretch/>
        </p:blipFill>
        <p:spPr>
          <a:xfrm>
            <a:off x="6351918" y="1731146"/>
            <a:ext cx="1605482" cy="3059470"/>
          </a:xfrm>
          <a:prstGeom prst="rect">
            <a:avLst/>
          </a:prstGeom>
        </p:spPr>
      </p:pic>
      <p:grpSp>
        <p:nvGrpSpPr>
          <p:cNvPr id="29" name="Gruppo 28">
            <a:extLst>
              <a:ext uri="{FF2B5EF4-FFF2-40B4-BE49-F238E27FC236}">
                <a16:creationId xmlns:a16="http://schemas.microsoft.com/office/drawing/2014/main" id="{D48995C4-8910-42CB-B688-7D0A283F3169}"/>
              </a:ext>
            </a:extLst>
          </p:cNvPr>
          <p:cNvGrpSpPr>
            <a:grpSpLocks noChangeAspect="1"/>
          </p:cNvGrpSpPr>
          <p:nvPr/>
        </p:nvGrpSpPr>
        <p:grpSpPr>
          <a:xfrm>
            <a:off x="5753735" y="1572004"/>
            <a:ext cx="2801849" cy="3420000"/>
            <a:chOff x="7061414" y="2308195"/>
            <a:chExt cx="3529645" cy="4363374"/>
          </a:xfrm>
        </p:grpSpPr>
        <p:grpSp>
          <p:nvGrpSpPr>
            <p:cNvPr id="5" name="Gruppo 4">
              <a:extLst>
                <a:ext uri="{FF2B5EF4-FFF2-40B4-BE49-F238E27FC236}">
                  <a16:creationId xmlns:a16="http://schemas.microsoft.com/office/drawing/2014/main" id="{6AF46877-DFA1-47B7-A4C0-DAA3B51A03D6}"/>
                </a:ext>
              </a:extLst>
            </p:cNvPr>
            <p:cNvGrpSpPr/>
            <p:nvPr/>
          </p:nvGrpSpPr>
          <p:grpSpPr>
            <a:xfrm>
              <a:off x="7061414" y="2308195"/>
              <a:ext cx="3529645" cy="4363374"/>
              <a:chOff x="3430447" y="-80052"/>
              <a:chExt cx="5331105" cy="6938052"/>
            </a:xfrm>
          </p:grpSpPr>
          <p:sp>
            <p:nvSpPr>
              <p:cNvPr id="6" name="Rettangolo 5">
                <a:extLst>
                  <a:ext uri="{FF2B5EF4-FFF2-40B4-BE49-F238E27FC236}">
                    <a16:creationId xmlns:a16="http://schemas.microsoft.com/office/drawing/2014/main" id="{2CAF2916-AAB5-4243-95B9-2A1F2B45630A}"/>
                  </a:ext>
                </a:extLst>
              </p:cNvPr>
              <p:cNvSpPr/>
              <p:nvPr/>
            </p:nvSpPr>
            <p:spPr>
              <a:xfrm>
                <a:off x="4653564" y="512617"/>
                <a:ext cx="2884872" cy="747280"/>
              </a:xfrm>
              <a:prstGeom prst="rect">
                <a:avLst/>
              </a:prstGeom>
              <a:solidFill>
                <a:srgbClr val="C4C1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pic>
            <p:nvPicPr>
              <p:cNvPr id="7" name="Immagine 6" descr="Immagine che contiene monitor, elettronico, schermo, sedendo&#10;&#10;Descrizione generata automaticamente">
                <a:extLst>
                  <a:ext uri="{FF2B5EF4-FFF2-40B4-BE49-F238E27FC236}">
                    <a16:creationId xmlns:a16="http://schemas.microsoft.com/office/drawing/2014/main" id="{FD69BB4D-D864-408E-AE4C-0613B44144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0447" y="-80052"/>
                <a:ext cx="5331105" cy="6938052"/>
              </a:xfrm>
              <a:prstGeom prst="rect">
                <a:avLst/>
              </a:prstGeom>
            </p:spPr>
          </p:pic>
          <p:pic>
            <p:nvPicPr>
              <p:cNvPr id="8" name="Immagine 7">
                <a:extLst>
                  <a:ext uri="{FF2B5EF4-FFF2-40B4-BE49-F238E27FC236}">
                    <a16:creationId xmlns:a16="http://schemas.microsoft.com/office/drawing/2014/main" id="{44B930EA-C473-412F-A295-60B496106C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8115" y="616064"/>
                <a:ext cx="588414" cy="588414"/>
              </a:xfrm>
              <a:prstGeom prst="rect">
                <a:avLst/>
              </a:prstGeom>
            </p:spPr>
          </p:pic>
          <p:sp>
            <p:nvSpPr>
              <p:cNvPr id="9" name="CasellaDiTesto 8">
                <a:extLst>
                  <a:ext uri="{FF2B5EF4-FFF2-40B4-BE49-F238E27FC236}">
                    <a16:creationId xmlns:a16="http://schemas.microsoft.com/office/drawing/2014/main" id="{1C40D7FE-6FCE-41AC-BEA4-4D8941078F96}"/>
                  </a:ext>
                </a:extLst>
              </p:cNvPr>
              <p:cNvSpPr txBox="1"/>
              <p:nvPr/>
            </p:nvSpPr>
            <p:spPr>
              <a:xfrm>
                <a:off x="5424934" y="616064"/>
                <a:ext cx="1617143" cy="581690"/>
              </a:xfrm>
              <a:prstGeom prst="rect">
                <a:avLst/>
              </a:prstGeom>
              <a:noFill/>
            </p:spPr>
            <p:txBody>
              <a:bodyPr wrap="square" rtlCol="0">
                <a:spAutoFit/>
              </a:bodyPr>
              <a:lstStyle/>
              <a:p>
                <a:r>
                  <a:rPr lang="it-IT" sz="1350" b="1" dirty="0">
                    <a:ln w="3175">
                      <a:solidFill>
                        <a:schemeClr val="tx1"/>
                      </a:solidFill>
                    </a:ln>
                    <a:solidFill>
                      <a:srgbClr val="FFD800"/>
                    </a:solidFill>
                  </a:rPr>
                  <a:t>Carrelli</a:t>
                </a:r>
              </a:p>
            </p:txBody>
          </p:sp>
          <p:sp>
            <p:nvSpPr>
              <p:cNvPr id="10" name="Rettangolo 9">
                <a:extLst>
                  <a:ext uri="{FF2B5EF4-FFF2-40B4-BE49-F238E27FC236}">
                    <a16:creationId xmlns:a16="http://schemas.microsoft.com/office/drawing/2014/main" id="{F20EAF31-B0CD-43B3-ADF1-FB7091C5D56A}"/>
                  </a:ext>
                </a:extLst>
              </p:cNvPr>
              <p:cNvSpPr/>
              <p:nvPr/>
            </p:nvSpPr>
            <p:spPr>
              <a:xfrm>
                <a:off x="4876800" y="1607127"/>
                <a:ext cx="2396836" cy="5818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1" name="Rettangolo 10">
                <a:extLst>
                  <a:ext uri="{FF2B5EF4-FFF2-40B4-BE49-F238E27FC236}">
                    <a16:creationId xmlns:a16="http://schemas.microsoft.com/office/drawing/2014/main" id="{FA605D04-F84D-42B8-8CF9-86DDB2E1C110}"/>
                  </a:ext>
                </a:extLst>
              </p:cNvPr>
              <p:cNvSpPr/>
              <p:nvPr/>
            </p:nvSpPr>
            <p:spPr>
              <a:xfrm>
                <a:off x="4876796" y="2299860"/>
                <a:ext cx="2396836" cy="5818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2" name="Rettangolo 11">
                <a:extLst>
                  <a:ext uri="{FF2B5EF4-FFF2-40B4-BE49-F238E27FC236}">
                    <a16:creationId xmlns:a16="http://schemas.microsoft.com/office/drawing/2014/main" id="{C8E5318D-6D7C-4ECD-870C-A4B03B380582}"/>
                  </a:ext>
                </a:extLst>
              </p:cNvPr>
              <p:cNvSpPr/>
              <p:nvPr/>
            </p:nvSpPr>
            <p:spPr>
              <a:xfrm>
                <a:off x="4876796" y="2992586"/>
                <a:ext cx="2396836" cy="5818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pic>
            <p:nvPicPr>
              <p:cNvPr id="16" name="Immagine 15">
                <a:extLst>
                  <a:ext uri="{FF2B5EF4-FFF2-40B4-BE49-F238E27FC236}">
                    <a16:creationId xmlns:a16="http://schemas.microsoft.com/office/drawing/2014/main" id="{AAE4B9A9-EB96-4031-80B1-4179D855D1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9179" y="1738570"/>
                <a:ext cx="319003" cy="319003"/>
              </a:xfrm>
              <a:prstGeom prst="rect">
                <a:avLst/>
              </a:prstGeom>
            </p:spPr>
          </p:pic>
          <p:pic>
            <p:nvPicPr>
              <p:cNvPr id="17" name="Immagine 16">
                <a:extLst>
                  <a:ext uri="{FF2B5EF4-FFF2-40B4-BE49-F238E27FC236}">
                    <a16:creationId xmlns:a16="http://schemas.microsoft.com/office/drawing/2014/main" id="{DA8B51D2-2098-4757-A396-64793DC3C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9179" y="2458664"/>
                <a:ext cx="319003" cy="319003"/>
              </a:xfrm>
              <a:prstGeom prst="rect">
                <a:avLst/>
              </a:prstGeom>
            </p:spPr>
          </p:pic>
          <p:pic>
            <p:nvPicPr>
              <p:cNvPr id="18" name="Immagine 17">
                <a:extLst>
                  <a:ext uri="{FF2B5EF4-FFF2-40B4-BE49-F238E27FC236}">
                    <a16:creationId xmlns:a16="http://schemas.microsoft.com/office/drawing/2014/main" id="{1A3751DF-0469-4F7E-8114-2659A41B16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8416" y="3124029"/>
                <a:ext cx="319003" cy="319003"/>
              </a:xfrm>
              <a:prstGeom prst="rect">
                <a:avLst/>
              </a:prstGeom>
            </p:spPr>
          </p:pic>
          <p:pic>
            <p:nvPicPr>
              <p:cNvPr id="19" name="Immagine 18">
                <a:extLst>
                  <a:ext uri="{FF2B5EF4-FFF2-40B4-BE49-F238E27FC236}">
                    <a16:creationId xmlns:a16="http://schemas.microsoft.com/office/drawing/2014/main" id="{F07AD52F-6775-44A3-9CF8-FF19637388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6258" y="598343"/>
                <a:ext cx="575827" cy="575827"/>
              </a:xfrm>
              <a:prstGeom prst="rect">
                <a:avLst/>
              </a:prstGeom>
            </p:spPr>
          </p:pic>
        </p:grpSp>
        <p:sp>
          <p:nvSpPr>
            <p:cNvPr id="21" name="CasellaDiTesto 20">
              <a:extLst>
                <a:ext uri="{FF2B5EF4-FFF2-40B4-BE49-F238E27FC236}">
                  <a16:creationId xmlns:a16="http://schemas.microsoft.com/office/drawing/2014/main" id="{63C223E2-8CD9-436E-A19C-FFC3172AF59B}"/>
                </a:ext>
              </a:extLst>
            </p:cNvPr>
            <p:cNvSpPr txBox="1"/>
            <p:nvPr/>
          </p:nvSpPr>
          <p:spPr>
            <a:xfrm>
              <a:off x="8057240" y="3365892"/>
              <a:ext cx="1299265" cy="365828"/>
            </a:xfrm>
            <a:prstGeom prst="rect">
              <a:avLst/>
            </a:prstGeom>
            <a:noFill/>
          </p:spPr>
          <p:txBody>
            <a:bodyPr wrap="square" rtlCol="0">
              <a:spAutoFit/>
            </a:bodyPr>
            <a:lstStyle/>
            <a:p>
              <a:r>
                <a:rPr lang="it-IT" sz="1350" b="1" dirty="0">
                  <a:ln w="3175">
                    <a:solidFill>
                      <a:schemeClr val="tx1"/>
                    </a:solidFill>
                  </a:ln>
                  <a:solidFill>
                    <a:srgbClr val="FFD800"/>
                  </a:solidFill>
                </a:rPr>
                <a:t>Lista 1</a:t>
              </a:r>
            </a:p>
          </p:txBody>
        </p:sp>
        <p:sp>
          <p:nvSpPr>
            <p:cNvPr id="23" name="CasellaDiTesto 22">
              <a:extLst>
                <a:ext uri="{FF2B5EF4-FFF2-40B4-BE49-F238E27FC236}">
                  <a16:creationId xmlns:a16="http://schemas.microsoft.com/office/drawing/2014/main" id="{D7D8EBE0-5AB2-4E52-AC49-DBBF931497E6}"/>
                </a:ext>
              </a:extLst>
            </p:cNvPr>
            <p:cNvSpPr txBox="1"/>
            <p:nvPr/>
          </p:nvSpPr>
          <p:spPr>
            <a:xfrm>
              <a:off x="8054687" y="3812385"/>
              <a:ext cx="1299265" cy="365828"/>
            </a:xfrm>
            <a:prstGeom prst="rect">
              <a:avLst/>
            </a:prstGeom>
            <a:noFill/>
          </p:spPr>
          <p:txBody>
            <a:bodyPr wrap="square" rtlCol="0">
              <a:spAutoFit/>
            </a:bodyPr>
            <a:lstStyle/>
            <a:p>
              <a:r>
                <a:rPr lang="it-IT" sz="1350" b="1" dirty="0">
                  <a:ln w="3175">
                    <a:solidFill>
                      <a:schemeClr val="tx1"/>
                    </a:solidFill>
                  </a:ln>
                  <a:solidFill>
                    <a:srgbClr val="FFD800"/>
                  </a:solidFill>
                </a:rPr>
                <a:t>Lista 2</a:t>
              </a:r>
            </a:p>
          </p:txBody>
        </p:sp>
        <p:sp>
          <p:nvSpPr>
            <p:cNvPr id="25" name="CasellaDiTesto 24">
              <a:extLst>
                <a:ext uri="{FF2B5EF4-FFF2-40B4-BE49-F238E27FC236}">
                  <a16:creationId xmlns:a16="http://schemas.microsoft.com/office/drawing/2014/main" id="{161DC1F6-2BE3-4281-ABEC-49F171E6CF74}"/>
                </a:ext>
              </a:extLst>
            </p:cNvPr>
            <p:cNvSpPr txBox="1"/>
            <p:nvPr/>
          </p:nvSpPr>
          <p:spPr>
            <a:xfrm>
              <a:off x="8063928" y="4240592"/>
              <a:ext cx="1299265" cy="365828"/>
            </a:xfrm>
            <a:prstGeom prst="rect">
              <a:avLst/>
            </a:prstGeom>
            <a:noFill/>
          </p:spPr>
          <p:txBody>
            <a:bodyPr wrap="square" rtlCol="0">
              <a:spAutoFit/>
            </a:bodyPr>
            <a:lstStyle/>
            <a:p>
              <a:r>
                <a:rPr lang="it-IT" sz="1350" b="1" dirty="0">
                  <a:ln w="3175">
                    <a:solidFill>
                      <a:schemeClr val="tx1"/>
                    </a:solidFill>
                  </a:ln>
                  <a:solidFill>
                    <a:srgbClr val="FFD800"/>
                  </a:solidFill>
                </a:rPr>
                <a:t>Lista 3</a:t>
              </a:r>
            </a:p>
          </p:txBody>
        </p:sp>
      </p:grpSp>
      <p:sp>
        <p:nvSpPr>
          <p:cNvPr id="26" name="CasellaDiTesto 25">
            <a:extLst>
              <a:ext uri="{FF2B5EF4-FFF2-40B4-BE49-F238E27FC236}">
                <a16:creationId xmlns:a16="http://schemas.microsoft.com/office/drawing/2014/main" id="{8DB9F9A0-3F0B-4417-97D0-D840FECFFC66}"/>
              </a:ext>
            </a:extLst>
          </p:cNvPr>
          <p:cNvSpPr txBox="1"/>
          <p:nvPr/>
        </p:nvSpPr>
        <p:spPr>
          <a:xfrm>
            <a:off x="401195" y="517135"/>
            <a:ext cx="8341607" cy="584775"/>
          </a:xfrm>
          <a:prstGeom prst="rect">
            <a:avLst/>
          </a:prstGeom>
          <a:noFill/>
        </p:spPr>
        <p:txBody>
          <a:bodyPr wrap="square" rtlCol="0">
            <a:spAutoFit/>
          </a:bodyPr>
          <a:lstStyle/>
          <a:p>
            <a:pPr algn="ctr"/>
            <a:r>
              <a:rPr lang="it-IT" sz="3200" dirty="0">
                <a:latin typeface="Mikan DEMO" pitchFamily="50" charset="0"/>
              </a:rPr>
              <a:t>Condivisione lista della spesa</a:t>
            </a:r>
          </a:p>
        </p:txBody>
      </p:sp>
      <p:pic>
        <p:nvPicPr>
          <p:cNvPr id="28" name="Immagine 27">
            <a:extLst>
              <a:ext uri="{FF2B5EF4-FFF2-40B4-BE49-F238E27FC236}">
                <a16:creationId xmlns:a16="http://schemas.microsoft.com/office/drawing/2014/main" id="{554241DC-33B2-449E-84CD-7237B76191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0901" y="3221172"/>
            <a:ext cx="1105785" cy="442314"/>
          </a:xfrm>
          <a:prstGeom prst="rect">
            <a:avLst/>
          </a:prstGeom>
        </p:spPr>
      </p:pic>
      <p:sp>
        <p:nvSpPr>
          <p:cNvPr id="2" name="CasellaDiTesto 1">
            <a:extLst>
              <a:ext uri="{FF2B5EF4-FFF2-40B4-BE49-F238E27FC236}">
                <a16:creationId xmlns:a16="http://schemas.microsoft.com/office/drawing/2014/main" id="{9B790B6F-BDEB-4E9B-BA05-8B5FF7C5383E}"/>
              </a:ext>
            </a:extLst>
          </p:cNvPr>
          <p:cNvSpPr txBox="1"/>
          <p:nvPr/>
        </p:nvSpPr>
        <p:spPr>
          <a:xfrm>
            <a:off x="6085073" y="5151146"/>
            <a:ext cx="2117324" cy="184666"/>
          </a:xfrm>
          <a:prstGeom prst="rect">
            <a:avLst/>
          </a:prstGeom>
          <a:noFill/>
        </p:spPr>
        <p:txBody>
          <a:bodyPr wrap="square" rtlCol="0">
            <a:spAutoFit/>
          </a:bodyPr>
          <a:lstStyle/>
          <a:p>
            <a:pPr algn="ctr"/>
            <a:r>
              <a:rPr lang="it-IT" sz="600" dirty="0"/>
              <a:t>ATTENZIONE: Immagine solo a scopo indicativo</a:t>
            </a:r>
          </a:p>
        </p:txBody>
      </p:sp>
    </p:spTree>
    <p:extLst>
      <p:ext uri="{BB962C8B-B14F-4D97-AF65-F5344CB8AC3E}">
        <p14:creationId xmlns:p14="http://schemas.microsoft.com/office/powerpoint/2010/main" val="1651779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0FBB323-9D02-4CA0-BE19-CA2C55671198}"/>
              </a:ext>
            </a:extLst>
          </p:cNvPr>
          <p:cNvPicPr>
            <a:picLocks noChangeAspect="1"/>
          </p:cNvPicPr>
          <p:nvPr/>
        </p:nvPicPr>
        <p:blipFill rotWithShape="1">
          <a:blip r:embed="rId2">
            <a:alphaModFix amt="67000"/>
            <a:extLst>
              <a:ext uri="{BEBA8EAE-BF5A-486C-A8C5-ECC9F3942E4B}">
                <a14:imgProps xmlns:a14="http://schemas.microsoft.com/office/drawing/2010/main">
                  <a14:imgLayer r:embed="rId3">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1" y="0"/>
            <a:ext cx="9144000" cy="6858000"/>
          </a:xfrm>
          <a:prstGeom prst="rect">
            <a:avLst/>
          </a:prstGeom>
        </p:spPr>
      </p:pic>
      <p:sp>
        <p:nvSpPr>
          <p:cNvPr id="20" name="CasellaDiTesto 19">
            <a:extLst>
              <a:ext uri="{FF2B5EF4-FFF2-40B4-BE49-F238E27FC236}">
                <a16:creationId xmlns:a16="http://schemas.microsoft.com/office/drawing/2014/main" id="{C11B0651-5D23-4C4F-ABC1-962609465EA4}"/>
              </a:ext>
            </a:extLst>
          </p:cNvPr>
          <p:cNvSpPr txBox="1"/>
          <p:nvPr/>
        </p:nvSpPr>
        <p:spPr>
          <a:xfrm>
            <a:off x="86114" y="1036699"/>
            <a:ext cx="8788893" cy="3554371"/>
          </a:xfrm>
          <a:prstGeom prst="rect">
            <a:avLst/>
          </a:prstGeom>
          <a:noFill/>
        </p:spPr>
        <p:txBody>
          <a:bodyPr wrap="square" rtlCol="0">
            <a:spAutoFit/>
          </a:bodyPr>
          <a:lstStyle/>
          <a:p>
            <a:pPr>
              <a:lnSpc>
                <a:spcPct val="150000"/>
              </a:lnSpc>
            </a:pPr>
            <a:r>
              <a:rPr lang="it-IT" sz="1400" dirty="0">
                <a:latin typeface="Avenir Next LT Pro" panose="020B0504020202020204" pitchFamily="34" charset="0"/>
              </a:rPr>
              <a:t>Daniele Pugliese: Linguaggio di programmazione Java, Implementazione di un </a:t>
            </a:r>
            <a:r>
              <a:rPr lang="it-IT" sz="1400" dirty="0" err="1">
                <a:latin typeface="Avenir Next LT Pro" panose="020B0504020202020204" pitchFamily="34" charset="0"/>
              </a:rPr>
              <a:t>DataBase</a:t>
            </a:r>
            <a:r>
              <a:rPr lang="it-IT" sz="1400" dirty="0">
                <a:latin typeface="Avenir Next LT Pro" panose="020B0504020202020204" pitchFamily="34" charset="0"/>
              </a:rPr>
              <a:t> (SQL), Linguaggi per lo sviluppo di pagine Web (HTML, CSS, PHP), Linguaggio di programmazione C </a:t>
            </a:r>
          </a:p>
          <a:p>
            <a:pPr>
              <a:lnSpc>
                <a:spcPct val="150000"/>
              </a:lnSpc>
            </a:pPr>
            <a:r>
              <a:rPr lang="it-IT" sz="1400" dirty="0">
                <a:latin typeface="Avenir Next LT Pro" panose="020B0504020202020204" pitchFamily="34" charset="0"/>
              </a:rPr>
              <a:t>Luana Masciulli: Linguaggio di programmazione Java, Implementazione di un </a:t>
            </a:r>
            <a:r>
              <a:rPr lang="it-IT" sz="1400" dirty="0" err="1">
                <a:latin typeface="Avenir Next LT Pro" panose="020B0504020202020204" pitchFamily="34" charset="0"/>
              </a:rPr>
              <a:t>DataBase</a:t>
            </a:r>
            <a:r>
              <a:rPr lang="it-IT" sz="1400" dirty="0">
                <a:latin typeface="Avenir Next LT Pro" panose="020B0504020202020204" pitchFamily="34" charset="0"/>
              </a:rPr>
              <a:t> (SQL)</a:t>
            </a:r>
          </a:p>
          <a:p>
            <a:pPr>
              <a:lnSpc>
                <a:spcPct val="150000"/>
              </a:lnSpc>
            </a:pPr>
            <a:r>
              <a:rPr lang="it-IT" sz="1400" dirty="0">
                <a:latin typeface="Avenir Next LT Pro" panose="020B0504020202020204" pitchFamily="34" charset="0"/>
              </a:rPr>
              <a:t>Ettore </a:t>
            </a:r>
            <a:r>
              <a:rPr lang="it-IT" sz="1400" dirty="0" err="1">
                <a:latin typeface="Avenir Next LT Pro" panose="020B0504020202020204" pitchFamily="34" charset="0"/>
              </a:rPr>
              <a:t>Quatraro</a:t>
            </a:r>
            <a:r>
              <a:rPr lang="it-IT" sz="1400" dirty="0">
                <a:latin typeface="Avenir Next LT Pro" panose="020B0504020202020204" pitchFamily="34" charset="0"/>
              </a:rPr>
              <a:t>: Linguaggio di programmazione Java, Implementazione di un </a:t>
            </a:r>
            <a:r>
              <a:rPr lang="it-IT" sz="1400" dirty="0" err="1">
                <a:latin typeface="Avenir Next LT Pro" panose="020B0504020202020204" pitchFamily="34" charset="0"/>
              </a:rPr>
              <a:t>DataBase</a:t>
            </a:r>
            <a:r>
              <a:rPr lang="it-IT" sz="1400" dirty="0">
                <a:latin typeface="Avenir Next LT Pro" panose="020B0504020202020204" pitchFamily="34" charset="0"/>
              </a:rPr>
              <a:t> (SQL), Linguaggi per lo sviluppo di pagine Web (HTML)</a:t>
            </a:r>
          </a:p>
          <a:p>
            <a:pPr>
              <a:lnSpc>
                <a:spcPct val="150000"/>
              </a:lnSpc>
            </a:pPr>
            <a:r>
              <a:rPr lang="it-IT" sz="1400" dirty="0">
                <a:latin typeface="Avenir Next LT Pro" panose="020B0504020202020204" pitchFamily="34" charset="0"/>
              </a:rPr>
              <a:t>Paolo Marchitelli: Linguaggio di programmazione Java, Implementazione di un </a:t>
            </a:r>
            <a:r>
              <a:rPr lang="it-IT" sz="1400" dirty="0" err="1">
                <a:latin typeface="Avenir Next LT Pro" panose="020B0504020202020204" pitchFamily="34" charset="0"/>
              </a:rPr>
              <a:t>DataBase</a:t>
            </a:r>
            <a:r>
              <a:rPr lang="it-IT" sz="1400" dirty="0">
                <a:latin typeface="Avenir Next LT Pro" panose="020B0504020202020204" pitchFamily="34" charset="0"/>
              </a:rPr>
              <a:t> (SQL), Linguaggi per lo sviluppo di pagine Web (HTML, CSS, PHP), Linguaggio di programmazione C </a:t>
            </a:r>
          </a:p>
          <a:p>
            <a:pPr>
              <a:lnSpc>
                <a:spcPct val="150000"/>
              </a:lnSpc>
            </a:pPr>
            <a:r>
              <a:rPr lang="it-IT" sz="1400" dirty="0">
                <a:latin typeface="Avenir Next LT Pro" panose="020B0504020202020204" pitchFamily="34" charset="0"/>
              </a:rPr>
              <a:t>Gabriele </a:t>
            </a:r>
            <a:r>
              <a:rPr lang="it-IT" sz="1400" dirty="0" err="1">
                <a:latin typeface="Avenir Next LT Pro" panose="020B0504020202020204" pitchFamily="34" charset="0"/>
              </a:rPr>
              <a:t>Nardomarino</a:t>
            </a:r>
            <a:r>
              <a:rPr lang="it-IT" sz="1400" dirty="0">
                <a:latin typeface="Avenir Next LT Pro" panose="020B0504020202020204" pitchFamily="34" charset="0"/>
              </a:rPr>
              <a:t>: Linguaggio di programmazione Java, Implementazione di un </a:t>
            </a:r>
            <a:r>
              <a:rPr lang="it-IT" sz="1400" dirty="0" err="1">
                <a:latin typeface="Avenir Next LT Pro" panose="020B0504020202020204" pitchFamily="34" charset="0"/>
              </a:rPr>
              <a:t>DataBase</a:t>
            </a:r>
            <a:r>
              <a:rPr lang="it-IT" sz="1400" dirty="0">
                <a:latin typeface="Avenir Next LT Pro" panose="020B0504020202020204" pitchFamily="34" charset="0"/>
              </a:rPr>
              <a:t> (SQL), Linguaggi per lo sviluppo di pagine Web (HTML, CSS, PHP), Linguaggio di programmazione C </a:t>
            </a:r>
          </a:p>
          <a:p>
            <a:pPr>
              <a:lnSpc>
                <a:spcPct val="150000"/>
              </a:lnSpc>
            </a:pPr>
            <a:endParaRPr lang="it-IT" sz="1200" dirty="0">
              <a:latin typeface="Avenir Next LT Pro" panose="020B0504020202020204" pitchFamily="34" charset="0"/>
            </a:endParaRPr>
          </a:p>
          <a:p>
            <a:pPr marL="214324" indent="-214324">
              <a:lnSpc>
                <a:spcPct val="150000"/>
              </a:lnSpc>
              <a:buFont typeface="Arial" panose="020B0604020202020204" pitchFamily="34" charset="0"/>
              <a:buChar char="•"/>
            </a:pPr>
            <a:endParaRPr lang="it-IT" sz="1350" dirty="0">
              <a:latin typeface="Avenir Next LT Pro" panose="020B0504020202020204" pitchFamily="34" charset="0"/>
            </a:endParaRPr>
          </a:p>
        </p:txBody>
      </p:sp>
      <p:sp>
        <p:nvSpPr>
          <p:cNvPr id="26" name="CasellaDiTesto 25">
            <a:extLst>
              <a:ext uri="{FF2B5EF4-FFF2-40B4-BE49-F238E27FC236}">
                <a16:creationId xmlns:a16="http://schemas.microsoft.com/office/drawing/2014/main" id="{8DB9F9A0-3F0B-4417-97D0-D840FECFFC66}"/>
              </a:ext>
            </a:extLst>
          </p:cNvPr>
          <p:cNvSpPr txBox="1"/>
          <p:nvPr/>
        </p:nvSpPr>
        <p:spPr>
          <a:xfrm>
            <a:off x="401195" y="225962"/>
            <a:ext cx="8341607" cy="584775"/>
          </a:xfrm>
          <a:prstGeom prst="rect">
            <a:avLst/>
          </a:prstGeom>
          <a:noFill/>
        </p:spPr>
        <p:txBody>
          <a:bodyPr wrap="square" rtlCol="0">
            <a:spAutoFit/>
          </a:bodyPr>
          <a:lstStyle/>
          <a:p>
            <a:pPr algn="ctr"/>
            <a:r>
              <a:rPr lang="it-IT" sz="3200" dirty="0">
                <a:latin typeface="Mikan DEMO" pitchFamily="50" charset="0"/>
              </a:rPr>
              <a:t>Competenze del gruppo</a:t>
            </a:r>
          </a:p>
        </p:txBody>
      </p:sp>
      <p:sp>
        <p:nvSpPr>
          <p:cNvPr id="2" name="CasellaDiTesto 1">
            <a:extLst>
              <a:ext uri="{FF2B5EF4-FFF2-40B4-BE49-F238E27FC236}">
                <a16:creationId xmlns:a16="http://schemas.microsoft.com/office/drawing/2014/main" id="{03D1FA59-9842-485E-B454-11A46739BD3B}"/>
              </a:ext>
            </a:extLst>
          </p:cNvPr>
          <p:cNvSpPr txBox="1"/>
          <p:nvPr/>
        </p:nvSpPr>
        <p:spPr>
          <a:xfrm>
            <a:off x="268993" y="4298682"/>
            <a:ext cx="8341607" cy="584775"/>
          </a:xfrm>
          <a:prstGeom prst="rect">
            <a:avLst/>
          </a:prstGeom>
          <a:noFill/>
        </p:spPr>
        <p:txBody>
          <a:bodyPr wrap="square" rtlCol="0">
            <a:spAutoFit/>
          </a:bodyPr>
          <a:lstStyle/>
          <a:p>
            <a:pPr algn="ctr"/>
            <a:r>
              <a:rPr lang="it-IT" sz="3200" dirty="0">
                <a:latin typeface="Mikan DEMO" pitchFamily="50" charset="0"/>
              </a:rPr>
              <a:t>Obbiettivi finali</a:t>
            </a:r>
          </a:p>
        </p:txBody>
      </p:sp>
      <p:sp>
        <p:nvSpPr>
          <p:cNvPr id="3" name="CasellaDiTesto 2">
            <a:extLst>
              <a:ext uri="{FF2B5EF4-FFF2-40B4-BE49-F238E27FC236}">
                <a16:creationId xmlns:a16="http://schemas.microsoft.com/office/drawing/2014/main" id="{12626EE7-A4AD-4291-8E7A-FBECAE0C9247}"/>
              </a:ext>
            </a:extLst>
          </p:cNvPr>
          <p:cNvSpPr txBox="1"/>
          <p:nvPr/>
        </p:nvSpPr>
        <p:spPr>
          <a:xfrm>
            <a:off x="177551" y="5043186"/>
            <a:ext cx="8788893" cy="1348639"/>
          </a:xfrm>
          <a:prstGeom prst="rect">
            <a:avLst/>
          </a:prstGeom>
          <a:noFill/>
        </p:spPr>
        <p:txBody>
          <a:bodyPr wrap="square" rtlCol="0">
            <a:spAutoFit/>
          </a:bodyPr>
          <a:lstStyle/>
          <a:p>
            <a:pPr marL="214324" indent="-214324">
              <a:lnSpc>
                <a:spcPct val="150000"/>
              </a:lnSpc>
              <a:buFont typeface="Arial" panose="020B0604020202020204" pitchFamily="34" charset="0"/>
              <a:buChar char="•"/>
            </a:pPr>
            <a:r>
              <a:rPr lang="it-IT" sz="1400" dirty="0">
                <a:latin typeface="Avenir Next LT Pro" panose="020B0504020202020204" pitchFamily="34" charset="0"/>
              </a:rPr>
              <a:t>Imparare a lavorare in team utilizzando anche piattaforme di confronto a distanza che stanno diventando, anche grazie all’emergenza COVID-19, di uso comune nell’ambiente lavorativo</a:t>
            </a:r>
          </a:p>
          <a:p>
            <a:pPr marL="214324" indent="-214324">
              <a:lnSpc>
                <a:spcPct val="150000"/>
              </a:lnSpc>
              <a:buFont typeface="Arial" panose="020B0604020202020204" pitchFamily="34" charset="0"/>
              <a:buChar char="•"/>
            </a:pPr>
            <a:r>
              <a:rPr lang="it-IT" sz="1400" dirty="0">
                <a:latin typeface="Avenir Next LT Pro" panose="020B0504020202020204" pitchFamily="34" charset="0"/>
              </a:rPr>
              <a:t>Pensare, studiarne funzioni e fattibilità, progettare e realizzare un App per dispositivi Android in grado di essere di supporto per situazioni di vita quotidiana</a:t>
            </a:r>
          </a:p>
        </p:txBody>
      </p:sp>
    </p:spTree>
    <p:extLst>
      <p:ext uri="{BB962C8B-B14F-4D97-AF65-F5344CB8AC3E}">
        <p14:creationId xmlns:p14="http://schemas.microsoft.com/office/powerpoint/2010/main" val="1894340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31D4C8A-EE79-40C7-AE9D-8F7213FB4506}"/>
              </a:ext>
            </a:extLst>
          </p:cNvPr>
          <p:cNvPicPr>
            <a:picLocks noChangeAspect="1"/>
          </p:cNvPicPr>
          <p:nvPr/>
        </p:nvPicPr>
        <p:blipFill rotWithShape="1">
          <a:blip r:embed="rId2">
            <a:alphaModFix amt="67000"/>
            <a:extLst>
              <a:ext uri="{BEBA8EAE-BF5A-486C-A8C5-ECC9F3942E4B}">
                <a14:imgProps xmlns:a14="http://schemas.microsoft.com/office/drawing/2010/main">
                  <a14:imgLayer r:embed="rId3">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0" y="0"/>
            <a:ext cx="9144000" cy="6858000"/>
          </a:xfrm>
          <a:prstGeom prst="rect">
            <a:avLst/>
          </a:prstGeom>
        </p:spPr>
      </p:pic>
      <p:sp>
        <p:nvSpPr>
          <p:cNvPr id="2" name="Titolo 1">
            <a:extLst>
              <a:ext uri="{FF2B5EF4-FFF2-40B4-BE49-F238E27FC236}">
                <a16:creationId xmlns:a16="http://schemas.microsoft.com/office/drawing/2014/main" id="{AA250B57-FF85-4CEE-AE9F-25D729D8B577}"/>
              </a:ext>
            </a:extLst>
          </p:cNvPr>
          <p:cNvSpPr>
            <a:spLocks noGrp="1"/>
          </p:cNvSpPr>
          <p:nvPr>
            <p:ph type="title"/>
          </p:nvPr>
        </p:nvSpPr>
        <p:spPr>
          <a:xfrm>
            <a:off x="811461" y="2149078"/>
            <a:ext cx="7521074" cy="994172"/>
          </a:xfrm>
        </p:spPr>
        <p:txBody>
          <a:bodyPr>
            <a:noAutofit/>
          </a:bodyPr>
          <a:lstStyle/>
          <a:p>
            <a:r>
              <a:rPr lang="it-IT" sz="7201" dirty="0">
                <a:latin typeface="Mikan DEMO" pitchFamily="50" charset="0"/>
              </a:rPr>
              <a:t>Seconda consegna</a:t>
            </a:r>
          </a:p>
        </p:txBody>
      </p:sp>
      <p:sp>
        <p:nvSpPr>
          <p:cNvPr id="6" name="CasellaDiTesto 5">
            <a:extLst>
              <a:ext uri="{FF2B5EF4-FFF2-40B4-BE49-F238E27FC236}">
                <a16:creationId xmlns:a16="http://schemas.microsoft.com/office/drawing/2014/main" id="{2D242F7F-EBC4-44C7-8409-EB68EC725756}"/>
              </a:ext>
            </a:extLst>
          </p:cNvPr>
          <p:cNvSpPr txBox="1"/>
          <p:nvPr/>
        </p:nvSpPr>
        <p:spPr>
          <a:xfrm>
            <a:off x="2465406" y="3550593"/>
            <a:ext cx="4213185" cy="461665"/>
          </a:xfrm>
          <a:prstGeom prst="rect">
            <a:avLst/>
          </a:prstGeom>
          <a:noFill/>
        </p:spPr>
        <p:txBody>
          <a:bodyPr wrap="square" rtlCol="0">
            <a:spAutoFit/>
          </a:bodyPr>
          <a:lstStyle/>
          <a:p>
            <a:r>
              <a:rPr lang="it-IT" sz="2400" dirty="0">
                <a:latin typeface="Avenir Next LT Pro" panose="020B0504020202020204" pitchFamily="34" charset="0"/>
              </a:rPr>
              <a:t>Data: mercoledì 4 novembre</a:t>
            </a:r>
          </a:p>
        </p:txBody>
      </p:sp>
    </p:spTree>
    <p:extLst>
      <p:ext uri="{BB962C8B-B14F-4D97-AF65-F5344CB8AC3E}">
        <p14:creationId xmlns:p14="http://schemas.microsoft.com/office/powerpoint/2010/main" val="2303752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0FBB323-9D02-4CA0-BE19-CA2C55671198}"/>
              </a:ext>
            </a:extLst>
          </p:cNvPr>
          <p:cNvPicPr>
            <a:picLocks noChangeAspect="1"/>
          </p:cNvPicPr>
          <p:nvPr/>
        </p:nvPicPr>
        <p:blipFill rotWithShape="1">
          <a:blip r:embed="rId2">
            <a:alphaModFix amt="67000"/>
            <a:extLst>
              <a:ext uri="{BEBA8EAE-BF5A-486C-A8C5-ECC9F3942E4B}">
                <a14:imgProps xmlns:a14="http://schemas.microsoft.com/office/drawing/2010/main">
                  <a14:imgLayer r:embed="rId3">
                    <a14:imgEffect>
                      <a14:colorTemperature colorTemp="6560"/>
                    </a14:imgEffect>
                    <a14:imgEffect>
                      <a14:saturation sat="343000"/>
                    </a14:imgEffect>
                    <a14:imgEffect>
                      <a14:brightnessContrast bright="8000" contrast="9000"/>
                    </a14:imgEffect>
                  </a14:imgLayer>
                </a14:imgProps>
              </a:ext>
              <a:ext uri="{28A0092B-C50C-407E-A947-70E740481C1C}">
                <a14:useLocalDpi xmlns:a14="http://schemas.microsoft.com/office/drawing/2010/main" val="0"/>
              </a:ext>
            </a:extLst>
          </a:blip>
          <a:srcRect t="9596" b="15324"/>
          <a:stretch/>
        </p:blipFill>
        <p:spPr>
          <a:xfrm>
            <a:off x="-1" y="0"/>
            <a:ext cx="9144000" cy="6858000"/>
          </a:xfrm>
          <a:prstGeom prst="rect">
            <a:avLst/>
          </a:prstGeom>
        </p:spPr>
      </p:pic>
      <p:sp>
        <p:nvSpPr>
          <p:cNvPr id="26" name="CasellaDiTesto 25">
            <a:extLst>
              <a:ext uri="{FF2B5EF4-FFF2-40B4-BE49-F238E27FC236}">
                <a16:creationId xmlns:a16="http://schemas.microsoft.com/office/drawing/2014/main" id="{8DB9F9A0-3F0B-4417-97D0-D840FECFFC66}"/>
              </a:ext>
            </a:extLst>
          </p:cNvPr>
          <p:cNvSpPr txBox="1"/>
          <p:nvPr/>
        </p:nvSpPr>
        <p:spPr>
          <a:xfrm>
            <a:off x="401194" y="299287"/>
            <a:ext cx="8341607" cy="586058"/>
          </a:xfrm>
          <a:prstGeom prst="rect">
            <a:avLst/>
          </a:prstGeom>
          <a:noFill/>
        </p:spPr>
        <p:txBody>
          <a:bodyPr wrap="square" rtlCol="0">
            <a:spAutoFit/>
          </a:bodyPr>
          <a:lstStyle/>
          <a:p>
            <a:pPr algn="ctr">
              <a:lnSpc>
                <a:spcPct val="107000"/>
              </a:lnSpc>
              <a:spcAft>
                <a:spcPts val="600"/>
              </a:spcAft>
              <a:tabLst>
                <a:tab pos="2295165" algn="ctr"/>
                <a:tab pos="4590330" algn="r"/>
              </a:tabLst>
            </a:pPr>
            <a:r>
              <a:rPr lang="it-IT" sz="3200" dirty="0">
                <a:latin typeface="Mikan DEMO" pitchFamily="50" charset="0"/>
              </a:rPr>
              <a:t>Studio di fattibilità</a:t>
            </a:r>
          </a:p>
        </p:txBody>
      </p:sp>
      <p:sp>
        <p:nvSpPr>
          <p:cNvPr id="6" name="CasellaDiTesto 5">
            <a:extLst>
              <a:ext uri="{FF2B5EF4-FFF2-40B4-BE49-F238E27FC236}">
                <a16:creationId xmlns:a16="http://schemas.microsoft.com/office/drawing/2014/main" id="{2779EDD3-0BA1-44F6-B0FC-980511D88C7C}"/>
              </a:ext>
            </a:extLst>
          </p:cNvPr>
          <p:cNvSpPr txBox="1"/>
          <p:nvPr/>
        </p:nvSpPr>
        <p:spPr>
          <a:xfrm>
            <a:off x="513901" y="1276758"/>
            <a:ext cx="8116189" cy="400110"/>
          </a:xfrm>
          <a:prstGeom prst="rect">
            <a:avLst/>
          </a:prstGeom>
          <a:noFill/>
        </p:spPr>
        <p:txBody>
          <a:bodyPr wrap="square" rtlCol="0">
            <a:spAutoFit/>
          </a:bodyPr>
          <a:lstStyle/>
          <a:p>
            <a:pPr algn="ctr"/>
            <a:r>
              <a:rPr lang="it-IT" sz="2000" dirty="0">
                <a:latin typeface="Mikan DEMO" pitchFamily="50" charset="0"/>
              </a:rPr>
              <a:t>Elenco delle attività</a:t>
            </a:r>
          </a:p>
        </p:txBody>
      </p:sp>
      <p:pic>
        <p:nvPicPr>
          <p:cNvPr id="3" name="Immagine 2" descr="Immagine che contiene tavolo&#10;&#10;Descrizione generata automaticamente">
            <a:extLst>
              <a:ext uri="{FF2B5EF4-FFF2-40B4-BE49-F238E27FC236}">
                <a16:creationId xmlns:a16="http://schemas.microsoft.com/office/drawing/2014/main" id="{B118DFED-4D2F-41FF-9245-DBC35EA3640A}"/>
              </a:ext>
            </a:extLst>
          </p:cNvPr>
          <p:cNvPicPr>
            <a:picLocks noChangeAspect="1"/>
          </p:cNvPicPr>
          <p:nvPr/>
        </p:nvPicPr>
        <p:blipFill rotWithShape="1">
          <a:blip r:embed="rId4">
            <a:extLst>
              <a:ext uri="{28A0092B-C50C-407E-A947-70E740481C1C}">
                <a14:useLocalDpi xmlns:a14="http://schemas.microsoft.com/office/drawing/2010/main" val="0"/>
              </a:ext>
            </a:extLst>
          </a:blip>
          <a:srcRect t="1150"/>
          <a:stretch/>
        </p:blipFill>
        <p:spPr>
          <a:xfrm>
            <a:off x="184495" y="2319766"/>
            <a:ext cx="8775000" cy="3542881"/>
          </a:xfrm>
          <a:prstGeom prst="rect">
            <a:avLst/>
          </a:prstGeom>
        </p:spPr>
      </p:pic>
    </p:spTree>
    <p:extLst>
      <p:ext uri="{BB962C8B-B14F-4D97-AF65-F5344CB8AC3E}">
        <p14:creationId xmlns:p14="http://schemas.microsoft.com/office/powerpoint/2010/main" val="2407872625"/>
      </p:ext>
    </p:extLst>
  </p:cSld>
  <p:clrMapOvr>
    <a:masterClrMapping/>
  </p:clrMapOvr>
</p:sld>
</file>

<file path=ppt/theme/theme1.xml><?xml version="1.0" encoding="utf-8"?>
<a:theme xmlns:a="http://schemas.openxmlformats.org/drawingml/2006/main" name="Office Them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55D5E1E31FD6D545B34AE9BD6E295ECC" ma:contentTypeVersion="5" ma:contentTypeDescription="Creare un nuovo documento." ma:contentTypeScope="" ma:versionID="02c091c9ec5d041b0e01c264acded493">
  <xsd:schema xmlns:xsd="http://www.w3.org/2001/XMLSchema" xmlns:xs="http://www.w3.org/2001/XMLSchema" xmlns:p="http://schemas.microsoft.com/office/2006/metadata/properties" xmlns:ns3="ca725fb0-b05c-40d4-96fc-5d1da26f570d" xmlns:ns4="74fbdb79-0241-4b90-9368-50c0a4211ad0" targetNamespace="http://schemas.microsoft.com/office/2006/metadata/properties" ma:root="true" ma:fieldsID="602c2eab561e1c7acd9ebd46a5bd60b8" ns3:_="" ns4:_="">
    <xsd:import namespace="ca725fb0-b05c-40d4-96fc-5d1da26f570d"/>
    <xsd:import namespace="74fbdb79-0241-4b90-9368-50c0a4211ad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725fb0-b05c-40d4-96fc-5d1da26f57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4fbdb79-0241-4b90-9368-50c0a4211ad0" elementFormDefault="qualified">
    <xsd:import namespace="http://schemas.microsoft.com/office/2006/documentManagement/types"/>
    <xsd:import namespace="http://schemas.microsoft.com/office/infopath/2007/PartnerControls"/>
    <xsd:element name="SharedWithUsers" ma:index="10"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ondiviso con dettagli" ma:internalName="SharedWithDetails" ma:readOnly="true">
      <xsd:simpleType>
        <xsd:restriction base="dms:Note">
          <xsd:maxLength value="255"/>
        </xsd:restriction>
      </xsd:simpleType>
    </xsd:element>
    <xsd:element name="SharingHintHash" ma:index="12"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31223ED-CBD7-47D2-B3B5-511281571CDC}">
  <ds:schemaRefs>
    <ds:schemaRef ds:uri="http://schemas.microsoft.com/sharepoint/v3/contenttype/forms"/>
  </ds:schemaRefs>
</ds:datastoreItem>
</file>

<file path=customXml/itemProps2.xml><?xml version="1.0" encoding="utf-8"?>
<ds:datastoreItem xmlns:ds="http://schemas.openxmlformats.org/officeDocument/2006/customXml" ds:itemID="{27CA4AF0-045D-426D-BE64-B3C459D968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725fb0-b05c-40d4-96fc-5d1da26f570d"/>
    <ds:schemaRef ds:uri="74fbdb79-0241-4b90-9368-50c0a4211a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48DF86-7C97-4991-B7B2-DE1B70C4F98D}">
  <ds:schemaRefs>
    <ds:schemaRef ds:uri="http://www.w3.org/XML/1998/namespace"/>
    <ds:schemaRef ds:uri="http://purl.org/dc/elements/1.1/"/>
    <ds:schemaRef ds:uri="http://schemas.microsoft.com/office/2006/documentManagement/types"/>
    <ds:schemaRef ds:uri="74fbdb79-0241-4b90-9368-50c0a4211ad0"/>
    <ds:schemaRef ds:uri="http://schemas.openxmlformats.org/package/2006/metadata/core-properties"/>
    <ds:schemaRef ds:uri="http://schemas.microsoft.com/office/infopath/2007/PartnerControls"/>
    <ds:schemaRef ds:uri="http://purl.org/dc/terms/"/>
    <ds:schemaRef ds:uri="ca725fb0-b05c-40d4-96fc-5d1da26f570d"/>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803</TotalTime>
  <Words>1049</Words>
  <Application>Microsoft Office PowerPoint</Application>
  <PresentationFormat>Presentazione su schermo (4:3)</PresentationFormat>
  <Paragraphs>122</Paragraphs>
  <Slides>23</Slides>
  <Notes>0</Notes>
  <HiddenSlides>0</HiddenSlides>
  <MMClips>4</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23</vt:i4>
      </vt:variant>
    </vt:vector>
  </HeadingPairs>
  <TitlesOfParts>
    <vt:vector size="30" baseType="lpstr">
      <vt:lpstr>Arial</vt:lpstr>
      <vt:lpstr>Avenir Next LT Pro</vt:lpstr>
      <vt:lpstr>Calibri</vt:lpstr>
      <vt:lpstr>Calibri Light</vt:lpstr>
      <vt:lpstr>Mikan DEMO</vt:lpstr>
      <vt:lpstr>Symbol</vt:lpstr>
      <vt:lpstr>Office Theme</vt:lpstr>
      <vt:lpstr>Presentazione standard di PowerPoint</vt:lpstr>
      <vt:lpstr>Prima consegna</vt:lpstr>
      <vt:lpstr>Presentazione standard di PowerPoint</vt:lpstr>
      <vt:lpstr>Presentazione standard di PowerPoint</vt:lpstr>
      <vt:lpstr>Presentazione standard di PowerPoint</vt:lpstr>
      <vt:lpstr>Presentazione standard di PowerPoint</vt:lpstr>
      <vt:lpstr>Presentazione standard di PowerPoint</vt:lpstr>
      <vt:lpstr>Seconda consegna</vt:lpstr>
      <vt:lpstr>Presentazione standard di PowerPoint</vt:lpstr>
      <vt:lpstr>Presentazione standard di PowerPoint</vt:lpstr>
      <vt:lpstr>Presentazione standard di PowerPoint</vt:lpstr>
      <vt:lpstr>Presentazione standard di PowerPoint</vt:lpstr>
      <vt:lpstr>Punti di debolezza</vt:lpstr>
      <vt:lpstr>Specifica dei requisiti di sistema (SRS)</vt:lpstr>
      <vt:lpstr>Specifica dell’Architettura (SAS)</vt:lpstr>
      <vt:lpstr>Casi d’uso</vt:lpstr>
      <vt:lpstr>Terza consegna</vt:lpstr>
      <vt:lpstr>Diagramma degli stati</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MASCIULLI LUANA</dc:creator>
  <cp:lastModifiedBy>MASCIULLI LUANA</cp:lastModifiedBy>
  <cp:revision>55</cp:revision>
  <dcterms:created xsi:type="dcterms:W3CDTF">2020-10-20T20:56:35Z</dcterms:created>
  <dcterms:modified xsi:type="dcterms:W3CDTF">2020-11-25T17:17:32Z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0x01010055D5E1E31FD6D545B34AE9BD6E295ECC</vt:lpwstr>
  </property>
</Properties>
</file>